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265" r:id="rId3"/>
    <p:sldId id="263" r:id="rId4"/>
    <p:sldId id="266" r:id="rId5"/>
    <p:sldId id="267" r:id="rId6"/>
    <p:sldId id="273" r:id="rId7"/>
    <p:sldId id="280" r:id="rId8"/>
    <p:sldId id="281" r:id="rId9"/>
    <p:sldId id="282" r:id="rId10"/>
    <p:sldId id="284" r:id="rId11"/>
    <p:sldId id="285" r:id="rId12"/>
    <p:sldId id="286" r:id="rId13"/>
    <p:sldId id="333" r:id="rId14"/>
    <p:sldId id="269" r:id="rId15"/>
    <p:sldId id="268" r:id="rId16"/>
    <p:sldId id="274" r:id="rId17"/>
    <p:sldId id="287" r:id="rId18"/>
    <p:sldId id="288" r:id="rId19"/>
    <p:sldId id="275" r:id="rId20"/>
    <p:sldId id="276" r:id="rId21"/>
    <p:sldId id="289" r:id="rId22"/>
    <p:sldId id="292" r:id="rId23"/>
    <p:sldId id="293" r:id="rId24"/>
    <p:sldId id="294" r:id="rId25"/>
    <p:sldId id="314" r:id="rId26"/>
    <p:sldId id="332" r:id="rId27"/>
    <p:sldId id="295" r:id="rId28"/>
    <p:sldId id="298" r:id="rId29"/>
    <p:sldId id="299" r:id="rId30"/>
    <p:sldId id="300" r:id="rId31"/>
    <p:sldId id="315" r:id="rId32"/>
    <p:sldId id="318" r:id="rId33"/>
    <p:sldId id="310" r:id="rId34"/>
    <p:sldId id="311" r:id="rId35"/>
    <p:sldId id="312" r:id="rId36"/>
    <p:sldId id="313" r:id="rId37"/>
    <p:sldId id="330" r:id="rId38"/>
    <p:sldId id="301" r:id="rId39"/>
    <p:sldId id="320" r:id="rId40"/>
    <p:sldId id="322" r:id="rId41"/>
    <p:sldId id="323" r:id="rId42"/>
    <p:sldId id="302" r:id="rId43"/>
    <p:sldId id="321" r:id="rId44"/>
    <p:sldId id="324" r:id="rId45"/>
    <p:sldId id="335" r:id="rId46"/>
    <p:sldId id="331" r:id="rId47"/>
    <p:sldId id="327" r:id="rId48"/>
    <p:sldId id="329" r:id="rId49"/>
    <p:sldId id="307" r:id="rId50"/>
    <p:sldId id="264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340"/>
    <a:srgbClr val="A4EB5D"/>
    <a:srgbClr val="FFCB05"/>
    <a:srgbClr val="629DD1"/>
    <a:srgbClr val="5081AC"/>
    <a:srgbClr val="AFC7E3"/>
    <a:srgbClr val="2140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47" autoAdjust="0"/>
    <p:restoredTop sz="94075" autoAdjust="0"/>
  </p:normalViewPr>
  <p:slideViewPr>
    <p:cSldViewPr snapToGrid="0">
      <p:cViewPr varScale="1">
        <p:scale>
          <a:sx n="92" d="100"/>
          <a:sy n="92" d="100"/>
        </p:scale>
        <p:origin x="-129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329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21B02-0A21-5B4C-8BC4-A7A25D0DA2BB}" type="datetimeFigureOut">
              <a:rPr lang="en-GB" smtClean="0"/>
              <a:t>01/06/2017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1B2FE-CDB6-0A44-8E06-BA5857A93F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216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1B24E-7674-4193-B0BC-7DA70F12EAFE}" type="datetimeFigureOut">
              <a:rPr lang="hu-HU" smtClean="0"/>
              <a:t>01/06/2017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585512-34DB-4229-8A08-E569BB0C59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8420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Teach</a:t>
            </a:r>
            <a:r>
              <a:rPr lang="en-GB" baseline="0" dirty="0" smtClean="0"/>
              <a:t> GE ? BE? Kids? 1:1? Exams?</a:t>
            </a:r>
          </a:p>
          <a:p>
            <a:r>
              <a:rPr lang="en-GB" baseline="0" dirty="0" smtClean="0"/>
              <a:t>Any </a:t>
            </a:r>
            <a:r>
              <a:rPr lang="en-GB" baseline="0" dirty="0" err="1" smtClean="0"/>
              <a:t>pref</a:t>
            </a:r>
            <a:r>
              <a:rPr lang="en-GB" baseline="0" dirty="0" smtClean="0"/>
              <a:t> / enjoy? </a:t>
            </a:r>
          </a:p>
          <a:p>
            <a:r>
              <a:rPr lang="en-GB" baseline="0" dirty="0" smtClean="0"/>
              <a:t>Me and HU </a:t>
            </a:r>
            <a:r>
              <a:rPr lang="en-GB" baseline="0" dirty="0" err="1" smtClean="0"/>
              <a:t>cit</a:t>
            </a:r>
            <a:r>
              <a:rPr lang="en-GB" baseline="0" dirty="0" smtClean="0"/>
              <a:t> </a:t>
            </a:r>
            <a:r>
              <a:rPr lang="is-IS" baseline="0" dirty="0" smtClean="0"/>
              <a:t>… WHY??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85512-34DB-4229-8A08-E569BB0C598A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3484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Aft>
                <a:spcPts val="0"/>
              </a:spcAft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Calibri" charset="0"/>
                <a:cs typeface="Times New Roman" charset="0"/>
              </a:rPr>
              <a:t>MARKING CRITERIA: </a:t>
            </a:r>
          </a:p>
          <a:p>
            <a:pPr lvl="0">
              <a:spcAft>
                <a:spcPts val="0"/>
              </a:spcAft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Calibri" charset="0"/>
                <a:cs typeface="Times New Roman" charset="0"/>
              </a:rPr>
              <a:t>Range &amp; Accuracy; Fluency &amp; Coherence; Pronunciation; 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Calibri" charset="0"/>
                <a:cs typeface="Times New Roman" charset="0"/>
              </a:rPr>
              <a:t>Communication strategies </a:t>
            </a: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Calibri" charset="0"/>
              <a:cs typeface="Times New Roman" charset="0"/>
            </a:endParaRP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85512-34DB-4229-8A08-E569BB0C598A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015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85512-34DB-4229-8A08-E569BB0C598A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7711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85512-34DB-4229-8A08-E569BB0C598A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668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85512-34DB-4229-8A08-E569BB0C598A}" type="slidenum">
              <a:rPr lang="hu-HU" smtClean="0"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8805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Terminology / skills &amp; talents / high-stakes focus;  </a:t>
            </a:r>
            <a:r>
              <a:rPr lang="is-IS" dirty="0" smtClean="0"/>
              <a:t>accountability / lack of relevance / no fun!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85512-34DB-4229-8A08-E569BB0C598A}" type="slidenum">
              <a:rPr lang="hu-HU" smtClean="0"/>
              <a:t>47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395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Terminology / skills &amp; talents / high-stakes focus;  </a:t>
            </a:r>
            <a:r>
              <a:rPr lang="is-IS" dirty="0" smtClean="0"/>
              <a:t>accountability / lack of relevance / no fun!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85512-34DB-4229-8A08-E569BB0C598A}" type="slidenum">
              <a:rPr lang="hu-HU" smtClean="0"/>
              <a:t>48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276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85512-34DB-4229-8A08-E569BB0C598A}" type="slidenum">
              <a:rPr lang="hu-HU" smtClean="0"/>
              <a:t>49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1865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85512-34DB-4229-8A08-E569BB0C598A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3267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OFSTED</a:t>
            </a:r>
            <a:r>
              <a:rPr lang="is-IS" dirty="0" smtClean="0"/>
              <a:t>… school</a:t>
            </a:r>
            <a:r>
              <a:rPr lang="is-IS" baseline="0" dirty="0" smtClean="0"/>
              <a:t> rankings, </a:t>
            </a:r>
          </a:p>
          <a:p>
            <a:r>
              <a:rPr lang="is-IS" baseline="0" dirty="0" smtClean="0"/>
              <a:t>Ts’ jobs at stake etc</a:t>
            </a:r>
          </a:p>
          <a:p>
            <a:r>
              <a:rPr lang="is-IS" baseline="0" dirty="0" smtClean="0"/>
              <a:t>PRESSURE!!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85512-34DB-4229-8A08-E569BB0C598A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7473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85512-34DB-4229-8A08-E569BB0C598A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7683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85512-34DB-4229-8A08-E569BB0C598A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9605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Terminology / skills &amp; talents / high-stakes focus;  </a:t>
            </a:r>
            <a:r>
              <a:rPr lang="is-IS" dirty="0" smtClean="0"/>
              <a:t>accountability / lack of relevance / no fun!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85512-34DB-4229-8A08-E569BB0C598A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7497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single skill</a:t>
            </a:r>
            <a:r>
              <a:rPr lang="en-US" dirty="0" smtClean="0"/>
              <a:t> (i.e. don’t mix reading &amp;writing)</a:t>
            </a:r>
          </a:p>
          <a:p>
            <a:pPr lvl="0"/>
            <a:r>
              <a:rPr lang="en-US" b="1" dirty="0" smtClean="0"/>
              <a:t>measures</a:t>
            </a:r>
            <a:r>
              <a:rPr lang="en-US" dirty="0" smtClean="0"/>
              <a:t> the </a:t>
            </a:r>
            <a:r>
              <a:rPr lang="en-US" b="1" dirty="0" smtClean="0"/>
              <a:t>perf </a:t>
            </a:r>
            <a:r>
              <a:rPr lang="en-US" dirty="0" smtClean="0"/>
              <a:t>[e.g. use CEFR </a:t>
            </a:r>
            <a:r>
              <a:rPr lang="en-US" i="1" dirty="0" smtClean="0"/>
              <a:t>can-do </a:t>
            </a:r>
            <a:r>
              <a:rPr lang="en-US" dirty="0" smtClean="0"/>
              <a:t>]</a:t>
            </a:r>
          </a:p>
          <a:p>
            <a:pPr lvl="0"/>
            <a:r>
              <a:rPr lang="en-US" dirty="0" smtClean="0"/>
              <a:t>TBL, </a:t>
            </a:r>
            <a:r>
              <a:rPr lang="en-US" dirty="0" err="1" smtClean="0"/>
              <a:t>ie</a:t>
            </a:r>
            <a:r>
              <a:rPr lang="en-US" dirty="0" smtClean="0"/>
              <a:t> sts carry out a task [e.g. </a:t>
            </a:r>
            <a:r>
              <a:rPr lang="en-US" dirty="0" err="1" smtClean="0"/>
              <a:t>neg’g</a:t>
            </a:r>
            <a:r>
              <a:rPr lang="en-US" dirty="0" smtClean="0"/>
              <a:t> meaning)  </a:t>
            </a:r>
          </a:p>
          <a:p>
            <a:pPr lvl="0"/>
            <a:r>
              <a:rPr lang="en-US" b="1" dirty="0" smtClean="0"/>
              <a:t>defines +limits crit.</a:t>
            </a:r>
            <a:r>
              <a:rPr lang="en-US" dirty="0" smtClean="0"/>
              <a:t> [</a:t>
            </a:r>
            <a:r>
              <a:rPr lang="en-US" dirty="0" err="1" smtClean="0"/>
              <a:t>crit</a:t>
            </a:r>
            <a:r>
              <a:rPr lang="en-US" dirty="0" smtClean="0"/>
              <a:t>-ref’d; i.e. how well </a:t>
            </a:r>
            <a:r>
              <a:rPr lang="en-US" dirty="0" err="1" smtClean="0"/>
              <a:t>st</a:t>
            </a:r>
            <a:r>
              <a:rPr lang="en-US" dirty="0" smtClean="0"/>
              <a:t> can use </a:t>
            </a:r>
            <a:r>
              <a:rPr lang="en-US" dirty="0" err="1" smtClean="0"/>
              <a:t>lang</a:t>
            </a:r>
            <a:r>
              <a:rPr lang="en-US" dirty="0" smtClean="0"/>
              <a:t> to </a:t>
            </a:r>
            <a:r>
              <a:rPr lang="en-US" dirty="0" err="1" smtClean="0"/>
              <a:t>comm'te</a:t>
            </a:r>
            <a:r>
              <a:rPr lang="en-US" dirty="0" smtClean="0"/>
              <a:t> meanings]  </a:t>
            </a:r>
          </a:p>
          <a:p>
            <a:pPr lvl="0"/>
            <a:r>
              <a:rPr lang="en-US" b="1" dirty="0" smtClean="0"/>
              <a:t>good </a:t>
            </a:r>
            <a:r>
              <a:rPr lang="en-US" b="1" dirty="0" err="1" smtClean="0"/>
              <a:t>c’rm</a:t>
            </a:r>
            <a:r>
              <a:rPr lang="en-US" b="1" dirty="0" smtClean="0"/>
              <a:t> practice</a:t>
            </a:r>
            <a:r>
              <a:rPr lang="en-US" dirty="0" smtClean="0"/>
              <a:t> [</a:t>
            </a:r>
            <a:r>
              <a:rPr lang="en-US" i="1" dirty="0" smtClean="0"/>
              <a:t> </a:t>
            </a:r>
            <a:r>
              <a:rPr lang="en-US" dirty="0" smtClean="0"/>
              <a:t>= spec ref. washback</a:t>
            </a:r>
            <a:r>
              <a:rPr lang="en-US" b="1" dirty="0" smtClean="0"/>
              <a:t>]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85512-34DB-4229-8A08-E569BB0C598A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6659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85512-34DB-4229-8A08-E569BB0C598A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0651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Interlocutor: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Actually, I’m busy tomorrow afternoon. What about 10 o’clock tomorrow morning instead?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Interlocutor: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I’m afraid it’ll be a few minutes, we’re rather busy. 	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Interlocutor: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Yes. You need to go down to the end of the corridor, turn left and then left again. It’s the first door on the right. Shall I ask someone to take you there?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85512-34DB-4229-8A08-E569BB0C598A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1442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21420000">
            <a:off x="-178192" y="-425824"/>
            <a:ext cx="9958388" cy="6187392"/>
          </a:xfrm>
          <a:prstGeom prst="rect">
            <a:avLst/>
          </a:prstGeom>
          <a:solidFill>
            <a:srgbClr val="2140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15E4A3-06A6-4BD9-A8FA-C6D462A75363}" type="datetimeFigureOut">
              <a:rPr lang="hu-HU" smtClean="0"/>
              <a:pPr/>
              <a:t>01/06/2017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825E97-66D9-4C83-B7CA-DA64FA1FD70B}" type="slidenum">
              <a:rPr lang="hu-HU" smtClean="0"/>
              <a:pPr/>
              <a:t>‹#›</a:t>
            </a:fld>
            <a:endParaRPr lang="hu-HU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85228" y="5688367"/>
            <a:ext cx="2167331" cy="107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52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21480000">
            <a:off x="-407194" y="-276343"/>
            <a:ext cx="9958388" cy="1319625"/>
          </a:xfrm>
          <a:prstGeom prst="rect">
            <a:avLst/>
          </a:prstGeom>
          <a:solidFill>
            <a:srgbClr val="2140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E4A3-06A6-4BD9-A8FA-C6D462A75363}" type="datetimeFigureOut">
              <a:rPr lang="hu-HU" smtClean="0"/>
              <a:t>01/06/2017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25E97-66D9-4C83-B7CA-DA64FA1FD70B}" type="slidenum">
              <a:rPr lang="hu-HU" smtClean="0"/>
              <a:t>‹#›</a:t>
            </a:fld>
            <a:endParaRPr lang="hu-HU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05345" y="260625"/>
            <a:ext cx="7886700" cy="666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u-HU" dirty="0"/>
          </a:p>
        </p:txBody>
      </p:sp>
      <p:pic>
        <p:nvPicPr>
          <p:cNvPr id="10" name="Picture 2" descr="http://www.euroexam.com/sites/network/files/image/euroexam_foot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916" y="260625"/>
            <a:ext cx="1080867" cy="46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665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21420000">
            <a:off x="-176621" y="-345850"/>
            <a:ext cx="9958388" cy="6107363"/>
          </a:xfrm>
          <a:prstGeom prst="rect">
            <a:avLst/>
          </a:prstGeom>
          <a:solidFill>
            <a:srgbClr val="2140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hu-H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E4A3-06A6-4BD9-A8FA-C6D462A75363}" type="datetimeFigureOut">
              <a:rPr lang="hu-HU" smtClean="0"/>
              <a:t>01/06/2017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25E97-66D9-4C83-B7CA-DA64FA1FD70B}" type="slidenum">
              <a:rPr lang="hu-HU" smtClean="0"/>
              <a:t>‹#›</a:t>
            </a:fld>
            <a:endParaRPr lang="hu-HU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85228" y="5688367"/>
            <a:ext cx="2167331" cy="107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53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E4A3-06A6-4BD9-A8FA-C6D462A75363}" type="datetimeFigureOut">
              <a:rPr lang="hu-HU" smtClean="0"/>
              <a:t>01/06/2017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25E97-66D9-4C83-B7CA-DA64FA1FD7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978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E4A3-06A6-4BD9-A8FA-C6D462A75363}" type="datetimeFigureOut">
              <a:rPr lang="hu-HU" smtClean="0"/>
              <a:t>01/06/2017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25E97-66D9-4C83-B7CA-DA64FA1FD70B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05345" y="260625"/>
            <a:ext cx="7886700" cy="666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25518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E4A3-06A6-4BD9-A8FA-C6D462A75363}" type="datetimeFigureOut">
              <a:rPr lang="hu-HU" smtClean="0"/>
              <a:t>01/06/2017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25E97-66D9-4C83-B7CA-DA64FA1FD7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0633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E4A3-06A6-4BD9-A8FA-C6D462A75363}" type="datetimeFigureOut">
              <a:rPr lang="hu-HU" smtClean="0"/>
              <a:t>01/06/2017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25E97-66D9-4C83-B7CA-DA64FA1FD70B}" type="slidenum">
              <a:rPr lang="hu-HU" smtClean="0"/>
              <a:t>‹#›</a:t>
            </a:fld>
            <a:endParaRPr lang="hu-HU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05345" y="260625"/>
            <a:ext cx="7886700" cy="666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58218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73163" y="1981200"/>
            <a:ext cx="7772400" cy="4114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BBBDB7-AF34-B04C-BB6E-9EBB0F082FE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05345" y="260625"/>
            <a:ext cx="7886700" cy="666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56146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21480000">
            <a:off x="-406257" y="-222628"/>
            <a:ext cx="9958388" cy="1265894"/>
          </a:xfrm>
          <a:prstGeom prst="rect">
            <a:avLst/>
          </a:prstGeom>
          <a:solidFill>
            <a:srgbClr val="2140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5345" y="260625"/>
            <a:ext cx="7886700" cy="462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u-H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3115E4A3-06A6-4BD9-A8FA-C6D462A75363}" type="datetimeFigureOut">
              <a:rPr lang="hu-HU" smtClean="0"/>
              <a:pPr/>
              <a:t>01/06/2017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05825E97-66D9-4C83-B7CA-DA64FA1FD70B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10" name="Picture 2" descr="http://www.euroexam.com/sites/network/files/image/euroexam_footer.pn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916" y="260625"/>
            <a:ext cx="1080867" cy="46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800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theodorapap.blogspot.hu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Relationship Id="rId3" Type="http://schemas.openxmlformats.org/officeDocument/2006/relationships/image" Target="../media/image2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meshighereducation.co.uk/story.asp?storycode=421958" TargetMode="External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1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6" Type="http://schemas.openxmlformats.org/officeDocument/2006/relationships/image" Target="../media/image22.tiff"/><Relationship Id="rId7" Type="http://schemas.openxmlformats.org/officeDocument/2006/relationships/image" Target="../media/image24.tiff"/><Relationship Id="rId8" Type="http://schemas.openxmlformats.org/officeDocument/2006/relationships/image" Target="../media/image21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ichaelrosenblog.blogspot.hu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7" Type="http://schemas.openxmlformats.org/officeDocument/2006/relationships/image" Target="../media/image10.tiff"/><Relationship Id="rId8" Type="http://schemas.openxmlformats.org/officeDocument/2006/relationships/image" Target="../media/image11.tiff"/><Relationship Id="rId9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4" Type="http://schemas.openxmlformats.org/officeDocument/2006/relationships/hyperlink" Target="https://elt.oup.com/events/cz/maturita_solutions_day?cc=cz&amp;selLanguage=cs&amp;mode=hub&amp;WT.ac=cz_solutions_day_event_apr_2017" TargetMode="External"/><Relationship Id="rId5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4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9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icao.int/icao/en/anb/meetings/ials2/Docs/15.Shawcross.pdf" TargetMode="External"/><Relationship Id="rId12" Type="http://schemas.openxmlformats.org/officeDocument/2006/relationships/hyperlink" Target="http://www.coe.int/t/dg4/linguistic/Source/Framework_EN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octovany.files.wordpress.com/2013/12/language-testing-in-practice-bachman-palmer.pdf" TargetMode="External"/><Relationship Id="rId4" Type="http://schemas.openxmlformats.org/officeDocument/2006/relationships/hyperlink" Target="http://ltj.sagepub.com/content/13/3/257" TargetMode="External"/><Relationship Id="rId5" Type="http://schemas.openxmlformats.org/officeDocument/2006/relationships/hyperlink" Target="https://www.researchgate.net/publication/242692354_Washback_-_the_Effect_of_Assessment_on_ESOL_Teaching_and_Learning" TargetMode="External"/><Relationship Id="rId6" Type="http://schemas.openxmlformats.org/officeDocument/2006/relationships/hyperlink" Target="http://www.timeshighereducation.co.uk/story.asp?storycode=421958" TargetMode="External"/><Relationship Id="rId7" Type="http://schemas.openxmlformats.org/officeDocument/2006/relationships/hyperlink" Target="http://www.teachers.org.uk/files/exam-factories.pdf" TargetMode="External"/><Relationship Id="rId8" Type="http://schemas.openxmlformats.org/officeDocument/2006/relationships/hyperlink" Target="https://theodorapap.blogspot.hu/" TargetMode="External"/><Relationship Id="rId9" Type="http://schemas.openxmlformats.org/officeDocument/2006/relationships/hyperlink" Target="http://www.theguardian.com/education/2017/may/09/fronted-adverbials-sats-grammar-test-primary" TargetMode="External"/><Relationship Id="rId10" Type="http://schemas.openxmlformats.org/officeDocument/2006/relationships/hyperlink" Target="http://michaelrosenblog.blogspot.hu/2017/05/a-few-notes-on-what-teaching-grammar-to.html?spref=tw%C2%A0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guardian.com/education/2017/may/09/fronted-adverbials-sats-grammar-test-primary" TargetMode="External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teachers.org.uk/files/exam-factories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liament.uk/business/committees/committees-a-z/commons-select/education-committee/news-parliament-2015/primary-assessment-report-published-16-17/" TargetMode="External"/><Relationship Id="rId4" Type="http://schemas.openxmlformats.org/officeDocument/2006/relationships/image" Target="../media/image19.tiff"/><Relationship Id="rId5" Type="http://schemas.openxmlformats.org/officeDocument/2006/relationships/image" Target="../media/image20.png"/><Relationship Id="rId6" Type="http://schemas.openxmlformats.org/officeDocument/2006/relationships/image" Target="../media/image17.tiff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researchgate.net/publication/242692354_Washback_-_the_Effect_of_Assessment_on_ESOL_Teaching_and_Learn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8238" y="632169"/>
            <a:ext cx="6858000" cy="2387600"/>
          </a:xfrm>
        </p:spPr>
        <p:txBody>
          <a:bodyPr/>
          <a:lstStyle/>
          <a:p>
            <a:r>
              <a:rPr lang="en-GB" noProof="0" dirty="0" smtClean="0"/>
              <a:t>Improve your </a:t>
            </a:r>
            <a:br>
              <a:rPr lang="en-GB" noProof="0" dirty="0" smtClean="0"/>
            </a:br>
            <a:r>
              <a:rPr lang="en-GB" noProof="0" dirty="0" smtClean="0"/>
              <a:t>surfing skills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7467" y="3140124"/>
            <a:ext cx="8367622" cy="1655762"/>
          </a:xfrm>
        </p:spPr>
        <p:txBody>
          <a:bodyPr>
            <a:normAutofit/>
          </a:bodyPr>
          <a:lstStyle/>
          <a:p>
            <a:pPr algn="l"/>
            <a:endParaRPr lang="en-GB" sz="3200" noProof="0" dirty="0" smtClean="0"/>
          </a:p>
          <a:p>
            <a:r>
              <a:rPr lang="en-GB" sz="3600" noProof="0" dirty="0" smtClean="0"/>
              <a:t>How to ride the waves of positive washback</a:t>
            </a:r>
            <a:endParaRPr lang="en-GB" sz="3600" noProof="0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623888" y="4589466"/>
            <a:ext cx="78867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/>
              <a:t>Rachel Appleby, ILSB17</a:t>
            </a:r>
            <a:endParaRPr lang="en-GB" dirty="0"/>
          </a:p>
        </p:txBody>
      </p:sp>
      <p:sp>
        <p:nvSpPr>
          <p:cNvPr id="5" name="Text Box 14"/>
          <p:cNvSpPr txBox="1"/>
          <p:nvPr/>
        </p:nvSpPr>
        <p:spPr>
          <a:xfrm>
            <a:off x="447266" y="2909291"/>
            <a:ext cx="690972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03864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charset="0"/>
                <a:ea typeface="Calibri" charset="0"/>
              </a:rPr>
              <a:t>or</a:t>
            </a:r>
            <a:endParaRPr lang="en-US" sz="3200" dirty="0">
              <a:effectLst/>
              <a:latin typeface="Times New Roman" charset="0"/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914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981702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noProof="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3100" noProof="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noProof="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noProof="0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noProof="0" dirty="0"/>
              <a:t/>
            </a:r>
            <a:br>
              <a:rPr lang="en-GB" noProof="0" dirty="0"/>
            </a:br>
            <a:r>
              <a:rPr lang="en-GB" noProof="0" dirty="0" smtClean="0"/>
              <a:t>	</a:t>
            </a:r>
            <a:endParaRPr lang="en-GB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Shock story 5</a:t>
            </a:r>
            <a:endParaRPr lang="en-GB" noProof="0" dirty="0"/>
          </a:p>
        </p:txBody>
      </p:sp>
      <p:sp>
        <p:nvSpPr>
          <p:cNvPr id="6" name="Rectangle 5"/>
          <p:cNvSpPr/>
          <p:nvPr/>
        </p:nvSpPr>
        <p:spPr>
          <a:xfrm>
            <a:off x="3627115" y="6101305"/>
            <a:ext cx="52586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1600" dirty="0" smtClean="0"/>
              <a:t>[freelance colleague]</a:t>
            </a:r>
            <a:endParaRPr lang="en-GB" sz="1600" dirty="0"/>
          </a:p>
        </p:txBody>
      </p:sp>
      <p:sp>
        <p:nvSpPr>
          <p:cNvPr id="7" name="Rectangle 6"/>
          <p:cNvSpPr/>
          <p:nvPr/>
        </p:nvSpPr>
        <p:spPr>
          <a:xfrm>
            <a:off x="305345" y="1501833"/>
            <a:ext cx="876245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latin typeface="+mj-lt"/>
              </a:rPr>
              <a:t>Teaching IELTS to groups of Chinese students in the UK</a:t>
            </a:r>
          </a:p>
          <a:p>
            <a:endParaRPr lang="en-US" sz="2400" dirty="0" smtClean="0">
              <a:latin typeface="+mj-lt"/>
            </a:endParaRPr>
          </a:p>
          <a:p>
            <a:endParaRPr lang="en-US" sz="2400" dirty="0" smtClean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702162"/>
            <a:ext cx="706126" cy="8006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310" y="3934042"/>
            <a:ext cx="2705036" cy="24164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65051" y="3016979"/>
            <a:ext cx="68599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latin typeface="+mj-lt"/>
              </a:rPr>
              <a:t>Please can we just do practice tests?</a:t>
            </a:r>
          </a:p>
          <a:p>
            <a:endParaRPr lang="en-US" sz="2400" dirty="0" smtClean="0">
              <a:latin typeface="+mj-lt"/>
            </a:endParaRPr>
          </a:p>
          <a:p>
            <a:endParaRPr lang="en-US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7962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981702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noProof="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3100" noProof="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noProof="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noProof="0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noProof="0" dirty="0"/>
              <a:t/>
            </a:r>
            <a:br>
              <a:rPr lang="en-GB" noProof="0" dirty="0"/>
            </a:br>
            <a:r>
              <a:rPr lang="en-GB" noProof="0" dirty="0" smtClean="0"/>
              <a:t>	</a:t>
            </a:r>
            <a:endParaRPr lang="en-GB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Shock story 6</a:t>
            </a:r>
            <a:endParaRPr lang="en-GB" noProof="0" dirty="0"/>
          </a:p>
        </p:txBody>
      </p:sp>
      <p:sp>
        <p:nvSpPr>
          <p:cNvPr id="6" name="Rectangle 5"/>
          <p:cNvSpPr/>
          <p:nvPr/>
        </p:nvSpPr>
        <p:spPr>
          <a:xfrm>
            <a:off x="3627115" y="6125055"/>
            <a:ext cx="52586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1600" u="sng" dirty="0" smtClean="0">
                <a:hlinkClick r:id="rId2"/>
              </a:rPr>
              <a:t>https</a:t>
            </a:r>
            <a:r>
              <a:rPr lang="en-US" sz="1600" u="sng" dirty="0">
                <a:hlinkClick r:id="rId2"/>
              </a:rPr>
              <a:t>://theodorapap.blogspot.hu</a:t>
            </a:r>
            <a:r>
              <a:rPr lang="en-US" sz="1600" dirty="0"/>
              <a:t> </a:t>
            </a:r>
            <a:endParaRPr lang="en-GB" sz="1600" dirty="0"/>
          </a:p>
        </p:txBody>
      </p:sp>
      <p:sp>
        <p:nvSpPr>
          <p:cNvPr id="7" name="Rectangle 6"/>
          <p:cNvSpPr/>
          <p:nvPr/>
        </p:nvSpPr>
        <p:spPr>
          <a:xfrm>
            <a:off x="305345" y="1501833"/>
            <a:ext cx="68599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>
                <a:latin typeface="+mj-lt"/>
              </a:rPr>
              <a:t>Blogpost, Theodora Papp</a:t>
            </a:r>
            <a:endParaRPr lang="en-US" sz="2400" dirty="0" smtClean="0">
              <a:latin typeface="+mj-lt"/>
            </a:endParaRPr>
          </a:p>
          <a:p>
            <a:endParaRPr lang="en-US" sz="2400" dirty="0" smtClean="0">
              <a:latin typeface="+mj-lt"/>
            </a:endParaRPr>
          </a:p>
          <a:p>
            <a:endParaRPr lang="en-US" sz="2400" dirty="0" smtClean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702162"/>
            <a:ext cx="706126" cy="8006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34776" y="2870249"/>
            <a:ext cx="56390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I have people come to me asking for lessons, and their exact words are ‘I want to get the B2 certificate’ NOT ‘I want to learn English</a:t>
            </a:r>
            <a:r>
              <a:rPr lang="en-US" sz="2400" dirty="0" smtClean="0">
                <a:latin typeface="+mj-lt"/>
              </a:rPr>
              <a:t>’.</a:t>
            </a:r>
          </a:p>
          <a:p>
            <a:endParaRPr lang="en-US" sz="2400" dirty="0" smtClean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7607" y="4302887"/>
            <a:ext cx="3559143" cy="171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3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981702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noProof="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3100" noProof="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noProof="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noProof="0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noProof="0" dirty="0"/>
              <a:t/>
            </a:r>
            <a:br>
              <a:rPr lang="en-GB" noProof="0" dirty="0"/>
            </a:br>
            <a:r>
              <a:rPr lang="en-GB" noProof="0" dirty="0" smtClean="0"/>
              <a:t>	</a:t>
            </a:r>
            <a:endParaRPr lang="en-GB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Shock story 7</a:t>
            </a:r>
            <a:endParaRPr lang="en-GB" noProof="0" dirty="0"/>
          </a:p>
        </p:txBody>
      </p:sp>
      <p:sp>
        <p:nvSpPr>
          <p:cNvPr id="6" name="Rectangle 5"/>
          <p:cNvSpPr/>
          <p:nvPr/>
        </p:nvSpPr>
        <p:spPr>
          <a:xfrm>
            <a:off x="3627115" y="6101305"/>
            <a:ext cx="52586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1600" dirty="0" smtClean="0"/>
              <a:t>[University colleague]</a:t>
            </a:r>
            <a:endParaRPr lang="en-GB" sz="1600" dirty="0"/>
          </a:p>
        </p:txBody>
      </p:sp>
      <p:sp>
        <p:nvSpPr>
          <p:cNvPr id="7" name="Rectangle 6"/>
          <p:cNvSpPr/>
          <p:nvPr/>
        </p:nvSpPr>
        <p:spPr>
          <a:xfrm>
            <a:off x="305345" y="1501833"/>
            <a:ext cx="68599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>
                <a:latin typeface="+mj-lt"/>
              </a:rPr>
              <a:t>Colleagues / friends in ELT / &amp; in Hungary ... </a:t>
            </a:r>
            <a:endParaRPr lang="en-US" sz="2400" dirty="0" smtClean="0">
              <a:latin typeface="+mj-lt"/>
            </a:endParaRPr>
          </a:p>
          <a:p>
            <a:endParaRPr lang="en-US" sz="2400" dirty="0" smtClean="0">
              <a:latin typeface="+mj-lt"/>
            </a:endParaRPr>
          </a:p>
          <a:p>
            <a:endParaRPr lang="en-US" sz="2400" dirty="0" smtClean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702162"/>
            <a:ext cx="706126" cy="8006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34776" y="2870249"/>
            <a:ext cx="56390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+mj-lt"/>
              </a:rPr>
              <a:t>I mark leniently. My students know that. But I don’t want to be responsible for them not being able to apply for a scholarship, or continue their studies. 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	 		</a:t>
            </a:r>
          </a:p>
          <a:p>
            <a:endParaRPr lang="en-US" sz="2400" dirty="0" smtClean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619" y="3714640"/>
            <a:ext cx="1925953" cy="192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40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981702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noProof="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3100" noProof="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noProof="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noProof="0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noProof="0" dirty="0"/>
              <a:t/>
            </a:r>
            <a:br>
              <a:rPr lang="en-GB" noProof="0" dirty="0"/>
            </a:br>
            <a:r>
              <a:rPr lang="en-GB" noProof="0" dirty="0" smtClean="0"/>
              <a:t>	</a:t>
            </a:r>
            <a:endParaRPr lang="en-GB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…. and</a:t>
            </a:r>
            <a:endParaRPr lang="en-GB" noProof="0" dirty="0"/>
          </a:p>
        </p:txBody>
      </p:sp>
      <p:sp>
        <p:nvSpPr>
          <p:cNvPr id="7" name="Rectangle 6"/>
          <p:cNvSpPr/>
          <p:nvPr/>
        </p:nvSpPr>
        <p:spPr>
          <a:xfrm>
            <a:off x="305345" y="1501833"/>
            <a:ext cx="6859901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>
                <a:latin typeface="+mj-lt"/>
              </a:rPr>
              <a:t>Frank Furedi (aka Füredi Ferenc) – on Outcomes</a:t>
            </a:r>
            <a:endParaRPr lang="en-US" sz="2400" dirty="0" smtClean="0">
              <a:latin typeface="+mj-lt"/>
            </a:endParaRPr>
          </a:p>
          <a:p>
            <a:endParaRPr lang="en-US" sz="2400" dirty="0" smtClean="0">
              <a:latin typeface="+mj-lt"/>
            </a:endParaRPr>
          </a:p>
          <a:p>
            <a:endParaRPr lang="en-US" sz="2400" dirty="0" smtClean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702162"/>
            <a:ext cx="706126" cy="8006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72127" y="2851575"/>
            <a:ext cx="50964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+mj-lt"/>
              </a:rPr>
              <a:t>When the end acquires such significance the means becomes subordinated to it.</a:t>
            </a:r>
            <a:endParaRPr lang="en-US" sz="2400" dirty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	 		</a:t>
            </a:r>
          </a:p>
          <a:p>
            <a:endParaRPr lang="en-US" sz="2400" dirty="0" smtClean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26266" y="5632061"/>
            <a:ext cx="6271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via Harmer 1/6/17 ILSB17, </a:t>
            </a:r>
            <a:r>
              <a:rPr lang="hu-HU" dirty="0"/>
              <a:t>via </a:t>
            </a:r>
            <a:r>
              <a:rPr lang="hu-HU" dirty="0" smtClean="0"/>
              <a:t>Thornbury, via THE 2012 </a:t>
            </a:r>
          </a:p>
          <a:p>
            <a:r>
              <a:rPr lang="en-US" dirty="0" smtClean="0">
                <a:hlinkClick r:id="rId3"/>
              </a:rPr>
              <a:t>www.timeshighereducation.co.uk</a:t>
            </a:r>
            <a:r>
              <a:rPr lang="en-US" dirty="0">
                <a:hlinkClick r:id="rId3"/>
              </a:rPr>
              <a:t>/story.asp?storycode=</a:t>
            </a:r>
            <a:r>
              <a:rPr lang="en-US" dirty="0" smtClean="0">
                <a:hlinkClick r:id="rId3"/>
              </a:rPr>
              <a:t>421958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7" descr="Screen Shot 2017-06-01 at 18.13.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17" y="2464508"/>
            <a:ext cx="1673793" cy="237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61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What students say (+/- 20)</a:t>
            </a:r>
            <a:endParaRPr lang="en-GB" noProof="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018095" y="1291472"/>
            <a:ext cx="7390614" cy="47699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45" y="4975620"/>
            <a:ext cx="1264375" cy="179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7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What teachers say (+/- 50)</a:t>
            </a:r>
            <a:endParaRPr lang="en-GB" noProof="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676603" y="1270804"/>
            <a:ext cx="7383313" cy="5488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7640" y="1124905"/>
            <a:ext cx="1245870" cy="170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94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08287" y="2961731"/>
            <a:ext cx="5099903" cy="1502193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 smtClean="0"/>
              <a:t>the influence of testing on </a:t>
            </a:r>
            <a:r>
              <a:rPr lang="en-GB" b="1" noProof="0" dirty="0" smtClean="0"/>
              <a:t>teaching</a:t>
            </a:r>
            <a:r>
              <a:rPr lang="en-GB" noProof="0" dirty="0" smtClean="0"/>
              <a:t> and </a:t>
            </a:r>
            <a:r>
              <a:rPr lang="en-GB" b="1" noProof="0" dirty="0" smtClean="0"/>
              <a:t>learning</a:t>
            </a:r>
            <a:endParaRPr lang="en-GB" b="1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Terminology</a:t>
            </a:r>
            <a:endParaRPr lang="en-GB" noProof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702162"/>
            <a:ext cx="706126" cy="8006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8287" y="1901770"/>
            <a:ext cx="2718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+mj-lt"/>
              </a:rPr>
              <a:t>Washback:</a:t>
            </a:r>
            <a:endParaRPr lang="en-GB" sz="36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49193" y="6026027"/>
            <a:ext cx="53968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Kathleen Bailey, (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1996). ‘Working for washback: a review of the washback concept in language testing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’ </a:t>
            </a:r>
            <a:endParaRPr lang="en-GB" sz="1600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532927" y="5142105"/>
            <a:ext cx="7841453" cy="504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GB" sz="2000" i="1" dirty="0" smtClean="0"/>
              <a:t>* see handout for many more definitions and subtleties </a:t>
            </a:r>
            <a:endParaRPr lang="en-GB" sz="2000" b="1" i="1" dirty="0"/>
          </a:p>
        </p:txBody>
      </p:sp>
    </p:spTree>
    <p:extLst>
      <p:ext uri="{BB962C8B-B14F-4D97-AF65-F5344CB8AC3E}">
        <p14:creationId xmlns:p14="http://schemas.microsoft.com/office/powerpoint/2010/main" val="1527629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Positive washback</a:t>
            </a:r>
            <a:endParaRPr lang="en-GB" noProof="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641921"/>
          </a:xfrm>
        </p:spPr>
        <p:txBody>
          <a:bodyPr/>
          <a:lstStyle/>
          <a:p>
            <a:pPr lvl="0"/>
            <a:r>
              <a:rPr lang="en-GB" noProof="0" dirty="0" smtClean="0"/>
              <a:t>Students are motivated … to perform well / to </a:t>
            </a:r>
            <a:r>
              <a:rPr lang="en-GB" b="1" noProof="0" dirty="0" smtClean="0">
                <a:latin typeface="+mn-lt"/>
              </a:rPr>
              <a:t>achieve learning goals </a:t>
            </a:r>
          </a:p>
          <a:p>
            <a:pPr lvl="0"/>
            <a:r>
              <a:rPr lang="en-GB" noProof="0" dirty="0" smtClean="0"/>
              <a:t>T / Sts can </a:t>
            </a:r>
            <a:r>
              <a:rPr lang="en-GB" b="1" noProof="0" dirty="0" smtClean="0">
                <a:latin typeface="+mn-lt"/>
              </a:rPr>
              <a:t>identify</a:t>
            </a:r>
            <a:r>
              <a:rPr lang="en-GB" noProof="0" dirty="0" smtClean="0"/>
              <a:t> areas which </a:t>
            </a:r>
            <a:r>
              <a:rPr lang="en-GB" b="1" noProof="0" dirty="0" smtClean="0">
                <a:latin typeface="+mn-lt"/>
              </a:rPr>
              <a:t>still need work </a:t>
            </a:r>
            <a:r>
              <a:rPr lang="en-GB" noProof="0" dirty="0" smtClean="0"/>
              <a:t>on</a:t>
            </a:r>
          </a:p>
          <a:p>
            <a:pPr lvl="0"/>
            <a:r>
              <a:rPr lang="en-GB" noProof="0" dirty="0" smtClean="0"/>
              <a:t>T / Sts  can </a:t>
            </a:r>
            <a:r>
              <a:rPr lang="en-GB" b="1" noProof="0" dirty="0" smtClean="0">
                <a:latin typeface="+mn-lt"/>
              </a:rPr>
              <a:t>set learning objectives</a:t>
            </a:r>
            <a:endParaRPr lang="en-GB" noProof="0" dirty="0" smtClean="0"/>
          </a:p>
          <a:p>
            <a:r>
              <a:rPr lang="en-GB" noProof="0" dirty="0" smtClean="0"/>
              <a:t>T / Sts can keep track of </a:t>
            </a:r>
            <a:r>
              <a:rPr lang="en-GB" b="1" noProof="0" dirty="0" smtClean="0">
                <a:latin typeface="+mn-lt"/>
              </a:rPr>
              <a:t>progress </a:t>
            </a:r>
          </a:p>
          <a:p>
            <a:pPr lvl="0"/>
            <a:r>
              <a:rPr lang="en-GB" noProof="0" dirty="0" smtClean="0"/>
              <a:t>When classroom activities support </a:t>
            </a:r>
            <a:r>
              <a:rPr lang="en-GB" b="1" noProof="0" dirty="0" smtClean="0">
                <a:latin typeface="+mn-lt"/>
              </a:rPr>
              <a:t>real-life learning</a:t>
            </a:r>
            <a:r>
              <a:rPr lang="en-GB" noProof="0" dirty="0" smtClean="0"/>
              <a:t>, as well as test success</a:t>
            </a:r>
            <a:endParaRPr lang="en-GB" noProof="0" dirty="0"/>
          </a:p>
        </p:txBody>
      </p:sp>
      <p:sp>
        <p:nvSpPr>
          <p:cNvPr id="9" name="Rectangle 8"/>
          <p:cNvSpPr/>
          <p:nvPr/>
        </p:nvSpPr>
        <p:spPr>
          <a:xfrm>
            <a:off x="3549193" y="6026027"/>
            <a:ext cx="53968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Based on: Kathleen Bailey, (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1996). ‘Working for washback: a review of the washback concept in language testing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’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980844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Negative washback</a:t>
            </a:r>
            <a:endParaRPr lang="en-GB" noProof="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28650" y="1825625"/>
            <a:ext cx="8232546" cy="3955305"/>
          </a:xfrm>
        </p:spPr>
        <p:txBody>
          <a:bodyPr>
            <a:normAutofit/>
          </a:bodyPr>
          <a:lstStyle/>
          <a:p>
            <a:pPr lvl="0"/>
            <a:r>
              <a:rPr lang="en-GB" noProof="0" dirty="0" smtClean="0"/>
              <a:t>Teachers “</a:t>
            </a:r>
            <a:r>
              <a:rPr lang="en-GB" b="1" noProof="0" dirty="0" smtClean="0">
                <a:latin typeface="+mn-lt"/>
              </a:rPr>
              <a:t>teach to the test</a:t>
            </a:r>
            <a:r>
              <a:rPr lang="en-GB" noProof="0" dirty="0" smtClean="0"/>
              <a:t>”</a:t>
            </a:r>
          </a:p>
          <a:p>
            <a:pPr lvl="0"/>
            <a:r>
              <a:rPr lang="en-GB" noProof="0" dirty="0" smtClean="0"/>
              <a:t>Teachers </a:t>
            </a:r>
            <a:r>
              <a:rPr lang="en-GB" b="1" noProof="0" dirty="0" smtClean="0">
                <a:latin typeface="+mn-lt"/>
              </a:rPr>
              <a:t>ignore input </a:t>
            </a:r>
            <a:r>
              <a:rPr lang="en-GB" noProof="0" dirty="0" smtClean="0"/>
              <a:t>not relevant to test </a:t>
            </a:r>
          </a:p>
          <a:p>
            <a:pPr lvl="0"/>
            <a:r>
              <a:rPr lang="en-GB" noProof="0" dirty="0" smtClean="0"/>
              <a:t>Students </a:t>
            </a:r>
            <a:r>
              <a:rPr lang="en-GB" b="1" noProof="0" dirty="0" smtClean="0">
                <a:latin typeface="+mn-lt"/>
              </a:rPr>
              <a:t>only</a:t>
            </a:r>
            <a:r>
              <a:rPr lang="en-GB" noProof="0" dirty="0" smtClean="0"/>
              <a:t> study </a:t>
            </a:r>
            <a:r>
              <a:rPr lang="en-GB" b="1" noProof="0" dirty="0" smtClean="0">
                <a:latin typeface="+mn-lt"/>
              </a:rPr>
              <a:t>when there is a test</a:t>
            </a:r>
          </a:p>
          <a:p>
            <a:pPr lvl="0"/>
            <a:r>
              <a:rPr lang="en-GB" noProof="0" dirty="0" smtClean="0"/>
              <a:t>There is </a:t>
            </a:r>
            <a:r>
              <a:rPr lang="en-GB" b="1" noProof="0" dirty="0" smtClean="0">
                <a:latin typeface="+mn-lt"/>
              </a:rPr>
              <a:t>no sync </a:t>
            </a:r>
            <a:r>
              <a:rPr lang="en-GB" noProof="0" dirty="0" smtClean="0"/>
              <a:t>between what is taught and what is performed  </a:t>
            </a:r>
          </a:p>
          <a:p>
            <a:pPr lvl="0"/>
            <a:r>
              <a:rPr lang="en-GB" b="1" noProof="0" dirty="0" smtClean="0">
                <a:latin typeface="+mn-lt"/>
              </a:rPr>
              <a:t>Over-test-familiarity </a:t>
            </a:r>
            <a:r>
              <a:rPr lang="en-GB" noProof="0" dirty="0" smtClean="0"/>
              <a:t>and practice: focus on passing the test, not learning subject</a:t>
            </a:r>
          </a:p>
          <a:p>
            <a:r>
              <a:rPr lang="en-GB" noProof="0" dirty="0" smtClean="0"/>
              <a:t>Curriculum driven by assessment: </a:t>
            </a:r>
            <a:r>
              <a:rPr lang="en-GB" b="1" noProof="0" dirty="0" smtClean="0">
                <a:latin typeface="+mn-lt"/>
              </a:rPr>
              <a:t>high-stakes testing</a:t>
            </a:r>
            <a:endParaRPr lang="en-GB" b="1" noProof="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49193" y="6026027"/>
            <a:ext cx="53968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Based on: Kathleen Bailey, (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1996). ‘Working for washback: a review of the washback concept in language testing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’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34736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 smtClean="0"/>
              <a:t>Participants (teachers / learners)</a:t>
            </a:r>
          </a:p>
          <a:p>
            <a:r>
              <a:rPr lang="en-GB" noProof="0" dirty="0" smtClean="0"/>
              <a:t>Products (course materials)</a:t>
            </a:r>
          </a:p>
          <a:p>
            <a:r>
              <a:rPr lang="en-GB" noProof="0" dirty="0" smtClean="0"/>
              <a:t>Processes (what happens in the classroom)</a:t>
            </a:r>
          </a:p>
          <a:p>
            <a:endParaRPr lang="en-GB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Washback – 3 dimensions</a:t>
            </a:r>
            <a:endParaRPr lang="en-GB" noProof="0" dirty="0"/>
          </a:p>
        </p:txBody>
      </p:sp>
      <p:sp>
        <p:nvSpPr>
          <p:cNvPr id="7" name="Rectangle 6"/>
          <p:cNvSpPr/>
          <p:nvPr/>
        </p:nvSpPr>
        <p:spPr>
          <a:xfrm>
            <a:off x="3549193" y="6026027"/>
            <a:ext cx="53968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Based on: Kathleen Bailey, (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1996). ‘Working for washback: a review of the washback concept in language testing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’ </a:t>
            </a:r>
            <a:endParaRPr lang="en-GB" sz="1600" dirty="0"/>
          </a:p>
        </p:txBody>
      </p:sp>
      <p:sp>
        <p:nvSpPr>
          <p:cNvPr id="8" name="5-Point Star 7"/>
          <p:cNvSpPr/>
          <p:nvPr/>
        </p:nvSpPr>
        <p:spPr>
          <a:xfrm rot="21041342">
            <a:off x="5676794" y="1536122"/>
            <a:ext cx="511325" cy="579005"/>
          </a:xfrm>
          <a:prstGeom prst="star5">
            <a:avLst/>
          </a:prstGeom>
          <a:solidFill>
            <a:srgbClr val="FFF3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 err="1" smtClean="0">
              <a:solidFill>
                <a:srgbClr val="21409A"/>
              </a:solidFill>
              <a:latin typeface="Frutiger CE 45 Light" panose="020004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605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Getting started ...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52" y="1335711"/>
            <a:ext cx="7816498" cy="52136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646" y="5223467"/>
            <a:ext cx="2309604" cy="132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62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796" y="1967076"/>
            <a:ext cx="7886700" cy="4351338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GB" noProof="0" dirty="0" smtClean="0"/>
              <a:t>practising</a:t>
            </a:r>
          </a:p>
          <a:p>
            <a:pPr lvl="0"/>
            <a:r>
              <a:rPr lang="en-GB" noProof="0" dirty="0" smtClean="0"/>
              <a:t>studying</a:t>
            </a:r>
          </a:p>
          <a:p>
            <a:pPr lvl="0"/>
            <a:r>
              <a:rPr lang="en-GB" noProof="0" dirty="0" smtClean="0"/>
              <a:t>conversation practice</a:t>
            </a:r>
          </a:p>
          <a:p>
            <a:pPr lvl="0"/>
            <a:r>
              <a:rPr lang="en-GB" noProof="0" dirty="0" smtClean="0"/>
              <a:t>reading widely</a:t>
            </a:r>
          </a:p>
          <a:p>
            <a:pPr lvl="0"/>
            <a:r>
              <a:rPr lang="en-GB" noProof="0" dirty="0" smtClean="0"/>
              <a:t>listening widely</a:t>
            </a:r>
          </a:p>
          <a:p>
            <a:pPr lvl="0"/>
            <a:r>
              <a:rPr lang="en-GB" noProof="0" dirty="0" smtClean="0"/>
              <a:t>using test-taking strategies</a:t>
            </a:r>
          </a:p>
          <a:p>
            <a:pPr lvl="0"/>
            <a:r>
              <a:rPr lang="en-GB" noProof="0" dirty="0" smtClean="0"/>
              <a:t>doing extra test-prep courses</a:t>
            </a:r>
          </a:p>
          <a:p>
            <a:pPr lvl="0"/>
            <a:r>
              <a:rPr lang="en-GB" noProof="0" dirty="0" smtClean="0"/>
              <a:t>requesting guidance / FB on performance</a:t>
            </a:r>
          </a:p>
          <a:p>
            <a:pPr lvl="0"/>
            <a:r>
              <a:rPr lang="en-GB" noProof="0" dirty="0" smtClean="0"/>
              <a:t>requesting extra test prep courses or tutorials</a:t>
            </a:r>
          </a:p>
          <a:p>
            <a:r>
              <a:rPr lang="en-GB" noProof="0" dirty="0" smtClean="0"/>
              <a:t>skip classes to study for test</a:t>
            </a:r>
            <a:endParaRPr lang="en-GB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Effects on the learner</a:t>
            </a:r>
            <a:endParaRPr lang="en-GB" noProof="0" dirty="0"/>
          </a:p>
        </p:txBody>
      </p:sp>
      <p:sp>
        <p:nvSpPr>
          <p:cNvPr id="6" name="Rectangle 5"/>
          <p:cNvSpPr/>
          <p:nvPr/>
        </p:nvSpPr>
        <p:spPr>
          <a:xfrm>
            <a:off x="3549193" y="6026027"/>
            <a:ext cx="53968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Based on: Kathleen Bailey, (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1996). ‘Working for washback: a review of the washback concept in language testing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’ </a:t>
            </a:r>
            <a:endParaRPr lang="en-GB" sz="1600" dirty="0"/>
          </a:p>
        </p:txBody>
      </p:sp>
      <p:sp>
        <p:nvSpPr>
          <p:cNvPr id="7" name="Rectangle 6"/>
          <p:cNvSpPr/>
          <p:nvPr/>
        </p:nvSpPr>
        <p:spPr>
          <a:xfrm>
            <a:off x="609796" y="1276010"/>
            <a:ext cx="90218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+mj-lt"/>
              </a:rPr>
              <a:t>F</a:t>
            </a:r>
            <a:r>
              <a:rPr lang="en-US" sz="3200" dirty="0" smtClean="0">
                <a:latin typeface="+mj-lt"/>
              </a:rPr>
              <a:t>ind 1 positive, 1 negative, 1 – ?? (could be both)</a:t>
            </a:r>
            <a:endParaRPr lang="en-GB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5328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72089" y="1684272"/>
            <a:ext cx="7886700" cy="4351338"/>
          </a:xfrm>
        </p:spPr>
        <p:txBody>
          <a:bodyPr>
            <a:normAutofit lnSpcReduction="10000"/>
          </a:bodyPr>
          <a:lstStyle/>
          <a:p>
            <a:pPr lvl="0"/>
            <a:r>
              <a:rPr lang="en-GB" noProof="0" dirty="0" smtClean="0"/>
              <a:t>more awareness of what’s at stake in </a:t>
            </a:r>
            <a:r>
              <a:rPr lang="en-GB" b="1" noProof="0" dirty="0" smtClean="0">
                <a:latin typeface="+mn-lt"/>
              </a:rPr>
              <a:t>test choice </a:t>
            </a:r>
          </a:p>
          <a:p>
            <a:pPr lvl="0"/>
            <a:r>
              <a:rPr lang="en-GB" noProof="0" dirty="0" smtClean="0"/>
              <a:t>how we can </a:t>
            </a:r>
            <a:r>
              <a:rPr lang="en-GB" b="1" noProof="0" dirty="0" smtClean="0">
                <a:latin typeface="+mn-lt"/>
              </a:rPr>
              <a:t>address</a:t>
            </a:r>
            <a:r>
              <a:rPr lang="en-GB" noProof="0" dirty="0" smtClean="0"/>
              <a:t> these issues</a:t>
            </a:r>
          </a:p>
          <a:p>
            <a:pPr lvl="0"/>
            <a:r>
              <a:rPr lang="en-GB" b="1" noProof="0" dirty="0" smtClean="0">
                <a:latin typeface="+mn-lt"/>
              </a:rPr>
              <a:t>communicative exam tasks</a:t>
            </a:r>
            <a:r>
              <a:rPr lang="en-GB" noProof="0" dirty="0" smtClean="0"/>
              <a:t>, &amp; what they test</a:t>
            </a:r>
          </a:p>
          <a:p>
            <a:pPr lvl="0"/>
            <a:r>
              <a:rPr lang="en-GB" b="1" noProof="0" dirty="0" smtClean="0">
                <a:latin typeface="+mn-lt"/>
              </a:rPr>
              <a:t>ideas for how to prepare students</a:t>
            </a:r>
            <a:r>
              <a:rPr lang="en-GB" noProof="0" dirty="0" smtClean="0">
                <a:latin typeface="+mn-lt"/>
              </a:rPr>
              <a:t> </a:t>
            </a:r>
            <a:r>
              <a:rPr lang="en-GB" noProof="0" dirty="0" smtClean="0"/>
              <a:t>with meaningful activities  &gt;  leading to &gt;  exam success </a:t>
            </a:r>
          </a:p>
          <a:p>
            <a:pPr marL="0" lvl="0" indent="0">
              <a:buNone/>
            </a:pPr>
            <a:r>
              <a:rPr lang="en-GB" noProof="0" dirty="0" smtClean="0"/>
              <a:t>&amp; </a:t>
            </a:r>
          </a:p>
          <a:p>
            <a:pPr lvl="0"/>
            <a:r>
              <a:rPr lang="en-GB" noProof="0" dirty="0" smtClean="0"/>
              <a:t>ensuring we are also </a:t>
            </a:r>
            <a:r>
              <a:rPr lang="en-GB" b="1" noProof="0" dirty="0" smtClean="0">
                <a:latin typeface="+mn-lt"/>
              </a:rPr>
              <a:t>preparing students </a:t>
            </a:r>
            <a:r>
              <a:rPr lang="en-GB" noProof="0" dirty="0" smtClean="0"/>
              <a:t>for ... </a:t>
            </a:r>
          </a:p>
          <a:p>
            <a:pPr lvl="1"/>
            <a:r>
              <a:rPr lang="en-GB" noProof="0" dirty="0" smtClean="0"/>
              <a:t>further study</a:t>
            </a:r>
          </a:p>
          <a:p>
            <a:pPr lvl="1"/>
            <a:r>
              <a:rPr lang="en-GB" noProof="0" dirty="0" smtClean="0"/>
              <a:t>employment, +/or </a:t>
            </a:r>
          </a:p>
          <a:p>
            <a:pPr lvl="1"/>
            <a:r>
              <a:rPr lang="en-GB" noProof="0" dirty="0" smtClean="0"/>
              <a:t>contributing to society</a:t>
            </a:r>
            <a:endParaRPr lang="en-GB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Outline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13919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36270" y="2633869"/>
            <a:ext cx="7886700" cy="3030555"/>
          </a:xfrm>
        </p:spPr>
        <p:txBody>
          <a:bodyPr/>
          <a:lstStyle/>
          <a:p>
            <a:r>
              <a:rPr lang="en-GB" noProof="0" dirty="0" smtClean="0"/>
              <a:t>Grammar – for a meaningful purpose</a:t>
            </a:r>
          </a:p>
          <a:p>
            <a:r>
              <a:rPr lang="en-GB" dirty="0"/>
              <a:t>Exam tasks which reflect what we do in life! </a:t>
            </a:r>
          </a:p>
          <a:p>
            <a:r>
              <a:rPr lang="en-GB" dirty="0" smtClean="0"/>
              <a:t>Meaningful content – English </a:t>
            </a:r>
            <a:r>
              <a:rPr lang="en-GB" dirty="0" smtClean="0"/>
              <a:t>for </a:t>
            </a:r>
            <a:r>
              <a:rPr lang="en-GB" dirty="0"/>
              <a:t>study / work / life</a:t>
            </a:r>
          </a:p>
          <a:p>
            <a:r>
              <a:rPr lang="en-GB" noProof="0" dirty="0" smtClean="0"/>
              <a:t>The ‘means’ of achieving success </a:t>
            </a:r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305345" y="260625"/>
            <a:ext cx="7886700" cy="666841"/>
          </a:xfrm>
        </p:spPr>
        <p:txBody>
          <a:bodyPr/>
          <a:lstStyle/>
          <a:p>
            <a:r>
              <a:rPr lang="en-GB" noProof="0" dirty="0" smtClean="0"/>
              <a:t>Key issues to address</a:t>
            </a:r>
            <a:endParaRPr lang="en-GB" noProof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95" y="1529784"/>
            <a:ext cx="613693" cy="6136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084" y="1425858"/>
            <a:ext cx="779481" cy="7794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6269" y="1425858"/>
            <a:ext cx="1101999" cy="831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2028" y="1410716"/>
            <a:ext cx="744268" cy="8097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3350" y="1659872"/>
            <a:ext cx="1004893" cy="4836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4176" y="1486139"/>
            <a:ext cx="996613" cy="7009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5201" y="1469891"/>
            <a:ext cx="773970" cy="69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81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72089" y="1439126"/>
            <a:ext cx="7886700" cy="435133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 smtClean="0"/>
              <a:t>Grammar * </a:t>
            </a:r>
            <a:r>
              <a:rPr lang="en-GB" noProof="0" dirty="0" smtClean="0"/>
              <a:t>e.g.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noProof="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0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noProof="0" dirty="0" smtClean="0"/>
              <a:t>“No smoking” vs. </a:t>
            </a:r>
            <a:r>
              <a:rPr lang="en-GB" noProof="0" dirty="0"/>
              <a:t>“ </a:t>
            </a:r>
            <a:r>
              <a:rPr lang="en-GB" noProof="0" dirty="0" smtClean="0"/>
              <a:t>Please don’t smoke”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noProof="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noProof="0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noProof="0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noProof="0" dirty="0" smtClean="0"/>
              <a:t>						</a:t>
            </a:r>
            <a:endParaRPr lang="en-GB" sz="1600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Key issues to address (1</a:t>
            </a:r>
            <a:r>
              <a:rPr lang="en-GB" noProof="0" dirty="0" smtClean="0"/>
              <a:t>/4)</a:t>
            </a:r>
            <a:endParaRPr lang="en-GB" noProof="0" dirty="0"/>
          </a:p>
        </p:txBody>
      </p:sp>
      <p:sp>
        <p:nvSpPr>
          <p:cNvPr id="2" name="Rectangle 1"/>
          <p:cNvSpPr/>
          <p:nvPr/>
        </p:nvSpPr>
        <p:spPr>
          <a:xfrm>
            <a:off x="4102124" y="547627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Aft>
                <a:spcPts val="0"/>
              </a:spcAft>
            </a:pPr>
            <a:r>
              <a:rPr lang="en-US" dirty="0">
                <a:latin typeface="Calibri" charset="0"/>
                <a:ea typeface="Calibri" charset="0"/>
                <a:hlinkClick r:id="rId2"/>
              </a:rPr>
              <a:t>http://</a:t>
            </a:r>
            <a:r>
              <a:rPr lang="en-US" dirty="0" smtClean="0">
                <a:latin typeface="Calibri" charset="0"/>
                <a:ea typeface="Calibri" charset="0"/>
                <a:hlinkClick r:id="rId2"/>
              </a:rPr>
              <a:t>michaelrosenblog.blogspot.hu</a:t>
            </a:r>
            <a:endParaRPr lang="en-US" dirty="0">
              <a:effectLst/>
              <a:latin typeface="Times New Roman" charset="0"/>
              <a:ea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161" y="3298792"/>
            <a:ext cx="1559119" cy="15591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390" y="4555971"/>
            <a:ext cx="5199734" cy="920307"/>
          </a:xfrm>
          <a:prstGeom prst="rect">
            <a:avLst/>
          </a:prstGeom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479587" y="5900756"/>
            <a:ext cx="7841453" cy="504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GB" sz="1800" i="1" dirty="0" smtClean="0"/>
              <a:t>* Relevant for sentence transformation exercises? </a:t>
            </a:r>
            <a:endParaRPr lang="en-GB" sz="1800" b="1" i="1" dirty="0"/>
          </a:p>
        </p:txBody>
      </p:sp>
    </p:spTree>
    <p:extLst>
      <p:ext uri="{BB962C8B-B14F-4D97-AF65-F5344CB8AC3E}">
        <p14:creationId xmlns:p14="http://schemas.microsoft.com/office/powerpoint/2010/main" val="435826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72089" y="1437979"/>
            <a:ext cx="7886700" cy="77091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noProof="0" dirty="0" smtClean="0"/>
              <a:t>Life, e.g. </a:t>
            </a:r>
            <a:r>
              <a:rPr lang="en-GB" noProof="0" dirty="0"/>
              <a:t>21</a:t>
            </a:r>
            <a:r>
              <a:rPr lang="en-GB" baseline="30000" noProof="0" dirty="0"/>
              <a:t>st</a:t>
            </a:r>
            <a:r>
              <a:rPr lang="en-GB" noProof="0" dirty="0"/>
              <a:t> Century </a:t>
            </a:r>
            <a:r>
              <a:rPr lang="en-GB" noProof="0" dirty="0" smtClean="0"/>
              <a:t>Skills</a:t>
            </a:r>
            <a:endParaRPr lang="en-GB" noProof="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noProof="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Key issues to address (2</a:t>
            </a:r>
            <a:r>
              <a:rPr lang="en-GB" noProof="0" dirty="0" smtClean="0"/>
              <a:t>/4)</a:t>
            </a:r>
            <a:endParaRPr lang="en-GB" noProof="0" dirty="0"/>
          </a:p>
        </p:txBody>
      </p:sp>
      <p:sp>
        <p:nvSpPr>
          <p:cNvPr id="8" name="Rectangle 7"/>
          <p:cNvSpPr/>
          <p:nvPr/>
        </p:nvSpPr>
        <p:spPr>
          <a:xfrm>
            <a:off x="715081" y="2074185"/>
            <a:ext cx="42226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including:</a:t>
            </a:r>
            <a:endParaRPr lang="en-US" sz="2400" i="1" dirty="0" smtClean="0">
              <a:latin typeface="+mj-lt"/>
              <a:ea typeface="Calibri" charset="0"/>
              <a:cs typeface="Times New Roman" charset="0"/>
            </a:endParaRPr>
          </a:p>
          <a:p>
            <a:pPr marL="285750" indent="-285750">
              <a:buFontTx/>
              <a:buChar char="-"/>
            </a:pPr>
            <a:r>
              <a:rPr lang="en-US" sz="2400" i="1" dirty="0" smtClean="0">
                <a:latin typeface="+mj-lt"/>
                <a:ea typeface="Calibri" charset="0"/>
                <a:cs typeface="Times New Roman" charset="0"/>
              </a:rPr>
              <a:t>complex </a:t>
            </a:r>
            <a:r>
              <a:rPr lang="en-US" sz="2400" i="1" dirty="0">
                <a:latin typeface="+mj-lt"/>
                <a:ea typeface="Calibri" charset="0"/>
                <a:cs typeface="Times New Roman" charset="0"/>
              </a:rPr>
              <a:t>problem </a:t>
            </a:r>
            <a:r>
              <a:rPr lang="en-US" sz="2400" i="1" dirty="0" smtClean="0">
                <a:latin typeface="+mj-lt"/>
                <a:ea typeface="Calibri" charset="0"/>
                <a:cs typeface="Times New Roman" charset="0"/>
              </a:rPr>
              <a:t>solving</a:t>
            </a:r>
          </a:p>
          <a:p>
            <a:pPr marL="285750" indent="-285750">
              <a:buFontTx/>
              <a:buChar char="-"/>
            </a:pPr>
            <a:r>
              <a:rPr lang="en-US" sz="2400" i="1" dirty="0" smtClean="0">
                <a:latin typeface="+mj-lt"/>
                <a:ea typeface="Calibri" charset="0"/>
                <a:cs typeface="Times New Roman" charset="0"/>
              </a:rPr>
              <a:t>critical thinking</a:t>
            </a:r>
          </a:p>
          <a:p>
            <a:pPr marL="285750" indent="-285750">
              <a:buFontTx/>
              <a:buChar char="-"/>
            </a:pPr>
            <a:r>
              <a:rPr lang="en-US" sz="2400" i="1" dirty="0" smtClean="0">
                <a:latin typeface="+mj-lt"/>
                <a:ea typeface="Calibri" charset="0"/>
                <a:cs typeface="Times New Roman" charset="0"/>
              </a:rPr>
              <a:t>co-ordinating </a:t>
            </a:r>
            <a:r>
              <a:rPr lang="en-US" sz="2400" i="1" dirty="0">
                <a:latin typeface="+mj-lt"/>
                <a:ea typeface="Calibri" charset="0"/>
                <a:cs typeface="Times New Roman" charset="0"/>
              </a:rPr>
              <a:t>with </a:t>
            </a:r>
            <a:r>
              <a:rPr lang="en-US" sz="2400" i="1" dirty="0" smtClean="0">
                <a:latin typeface="+mj-lt"/>
                <a:ea typeface="Calibri" charset="0"/>
                <a:cs typeface="Times New Roman" charset="0"/>
              </a:rPr>
              <a:t>others</a:t>
            </a:r>
          </a:p>
          <a:p>
            <a:pPr marL="285750" indent="-285750">
              <a:buFontTx/>
              <a:buChar char="-"/>
            </a:pPr>
            <a:r>
              <a:rPr lang="en-US" sz="2400" i="1" dirty="0" smtClean="0">
                <a:latin typeface="+mj-lt"/>
                <a:ea typeface="Calibri" charset="0"/>
                <a:cs typeface="Times New Roman" charset="0"/>
              </a:rPr>
              <a:t>emotional intelligence</a:t>
            </a:r>
          </a:p>
          <a:p>
            <a:pPr marL="285750" indent="-285750">
              <a:buFontTx/>
              <a:buChar char="-"/>
            </a:pPr>
            <a:r>
              <a:rPr lang="en-US" sz="2400" i="1" dirty="0">
                <a:latin typeface="+mj-lt"/>
                <a:ea typeface="Calibri" charset="0"/>
                <a:cs typeface="Times New Roman" charset="0"/>
              </a:rPr>
              <a:t>e</a:t>
            </a:r>
            <a:r>
              <a:rPr lang="en-US" sz="2400" i="1" dirty="0" smtClean="0">
                <a:latin typeface="+mj-lt"/>
                <a:ea typeface="Calibri" charset="0"/>
                <a:cs typeface="Times New Roman" charset="0"/>
              </a:rPr>
              <a:t>tc.</a:t>
            </a:r>
            <a:r>
              <a:rPr lang="is-IS" sz="2400" i="1" dirty="0" smtClean="0">
                <a:latin typeface="+mj-lt"/>
                <a:ea typeface="Calibri" charset="0"/>
                <a:cs typeface="Times New Roman" charset="0"/>
              </a:rPr>
              <a:t>  </a:t>
            </a:r>
            <a:endParaRPr lang="en-GB" sz="24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30980" y="6206459"/>
            <a:ext cx="49857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 smtClean="0"/>
              <a:t>JACQUELINE KASSTEEN (#eaquals2017Riga) @JKassteen</a:t>
            </a:r>
            <a:endParaRPr lang="en-GB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496" y="3845670"/>
            <a:ext cx="4485883" cy="226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7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5156" y="1448205"/>
            <a:ext cx="7886700" cy="435133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 smtClean="0"/>
              <a:t>Meaningful content, i.e. ensuring we are also preparing students for ...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noProof="0" dirty="0" smtClean="0"/>
          </a:p>
          <a:p>
            <a:pPr lvl="1"/>
            <a:r>
              <a:rPr lang="en-GB" sz="2800" noProof="0" dirty="0" smtClean="0"/>
              <a:t>further study</a:t>
            </a:r>
          </a:p>
          <a:p>
            <a:pPr lvl="1"/>
            <a:r>
              <a:rPr lang="en-GB" sz="2800" noProof="0" dirty="0" smtClean="0"/>
              <a:t>employment, +/or </a:t>
            </a:r>
          </a:p>
          <a:p>
            <a:pPr lvl="1"/>
            <a:r>
              <a:rPr lang="en-GB" sz="2800" noProof="0" dirty="0" smtClean="0"/>
              <a:t>contributing to society</a:t>
            </a:r>
            <a:endParaRPr lang="en-GB" sz="2800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Key issues to address (3</a:t>
            </a:r>
            <a:r>
              <a:rPr lang="en-GB" noProof="0" dirty="0" smtClean="0"/>
              <a:t>/4)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12118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20232" y="2734019"/>
            <a:ext cx="6938433" cy="3053481"/>
          </a:xfrm>
        </p:spPr>
        <p:txBody>
          <a:bodyPr>
            <a:norm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noProof="0" dirty="0" smtClean="0"/>
              <a:t>Ensuring classroom </a:t>
            </a:r>
            <a:r>
              <a:rPr lang="en-GB" dirty="0" smtClean="0"/>
              <a:t>exam preparation / activities are relevant and valuable in themselves, as well as for a</a:t>
            </a:r>
            <a:r>
              <a:rPr lang="en-GB" noProof="0" dirty="0" err="1" smtClean="0"/>
              <a:t>chieving</a:t>
            </a:r>
            <a:r>
              <a:rPr lang="en-GB" noProof="0" dirty="0" smtClean="0"/>
              <a:t> success</a:t>
            </a:r>
            <a:endParaRPr lang="en-GB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GB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Key issues to address </a:t>
            </a:r>
            <a:r>
              <a:rPr lang="en-GB" noProof="0" dirty="0" smtClean="0"/>
              <a:t>(</a:t>
            </a:r>
            <a:r>
              <a:rPr lang="en-GB" dirty="0"/>
              <a:t>4</a:t>
            </a:r>
            <a:r>
              <a:rPr lang="en-GB" noProof="0" dirty="0" smtClean="0"/>
              <a:t>/4)</a:t>
            </a:r>
            <a:endParaRPr lang="en-GB" noProof="0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555156" y="1448205"/>
            <a:ext cx="7886700" cy="719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dirty="0" smtClean="0"/>
              <a:t>The “means” – Frank </a:t>
            </a:r>
            <a:r>
              <a:rPr lang="en-GB" dirty="0" err="1" smtClean="0"/>
              <a:t>Furedi</a:t>
            </a:r>
            <a:r>
              <a:rPr lang="en-GB" dirty="0" smtClean="0"/>
              <a:t> on Outcomes</a:t>
            </a:r>
          </a:p>
        </p:txBody>
      </p:sp>
    </p:spTree>
    <p:extLst>
      <p:ext uri="{BB962C8B-B14F-4D97-AF65-F5344CB8AC3E}">
        <p14:creationId xmlns:p14="http://schemas.microsoft.com/office/powerpoint/2010/main" val="3805948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b="1" noProof="0" dirty="0" smtClean="0"/>
              <a:t>focuses on a </a:t>
            </a:r>
            <a:r>
              <a:rPr lang="en-GB" b="1" noProof="0" dirty="0" smtClean="0">
                <a:latin typeface="+mn-lt"/>
              </a:rPr>
              <a:t>single</a:t>
            </a:r>
            <a:r>
              <a:rPr lang="en-GB" noProof="0" dirty="0" smtClean="0">
                <a:latin typeface="+mn-lt"/>
              </a:rPr>
              <a:t> </a:t>
            </a:r>
            <a:r>
              <a:rPr lang="en-GB" b="1" noProof="0" dirty="0" smtClean="0">
                <a:latin typeface="+mn-lt"/>
              </a:rPr>
              <a:t>skill </a:t>
            </a:r>
          </a:p>
          <a:p>
            <a:pPr lvl="0"/>
            <a:r>
              <a:rPr lang="en-GB" b="1" noProof="0" dirty="0" smtClean="0">
                <a:latin typeface="+mn-lt"/>
              </a:rPr>
              <a:t>measures</a:t>
            </a:r>
            <a:r>
              <a:rPr lang="en-GB" noProof="0" dirty="0" smtClean="0"/>
              <a:t> the </a:t>
            </a:r>
            <a:r>
              <a:rPr lang="en-GB" b="1" noProof="0" dirty="0" smtClean="0">
                <a:latin typeface="+mn-lt"/>
              </a:rPr>
              <a:t>performance</a:t>
            </a:r>
            <a:r>
              <a:rPr lang="en-GB" noProof="0" dirty="0" smtClean="0"/>
              <a:t> of </a:t>
            </a:r>
            <a:r>
              <a:rPr lang="en-GB" b="1" noProof="0" dirty="0" smtClean="0">
                <a:latin typeface="+mn-lt"/>
              </a:rPr>
              <a:t>doing sth</a:t>
            </a:r>
            <a:r>
              <a:rPr lang="en-GB" noProof="0" dirty="0" smtClean="0">
                <a:latin typeface="+mn-lt"/>
              </a:rPr>
              <a:t> </a:t>
            </a:r>
            <a:r>
              <a:rPr lang="en-GB" noProof="0" dirty="0" smtClean="0"/>
              <a:t>through language </a:t>
            </a:r>
          </a:p>
          <a:p>
            <a:pPr lvl="0"/>
            <a:r>
              <a:rPr lang="en-GB" noProof="0" dirty="0" smtClean="0"/>
              <a:t>uses a </a:t>
            </a:r>
            <a:r>
              <a:rPr lang="en-GB" b="1" noProof="0" dirty="0" smtClean="0">
                <a:latin typeface="+mn-lt"/>
              </a:rPr>
              <a:t>task-based </a:t>
            </a:r>
            <a:r>
              <a:rPr lang="en-GB" b="1" noProof="0" dirty="0" smtClean="0"/>
              <a:t>approach</a:t>
            </a:r>
          </a:p>
          <a:p>
            <a:pPr lvl="0"/>
            <a:r>
              <a:rPr lang="en-GB" b="1" noProof="0" dirty="0" smtClean="0">
                <a:latin typeface="+mn-lt"/>
              </a:rPr>
              <a:t>defines</a:t>
            </a:r>
            <a:r>
              <a:rPr lang="en-GB" noProof="0" dirty="0" smtClean="0">
                <a:latin typeface="+mn-lt"/>
              </a:rPr>
              <a:t> and </a:t>
            </a:r>
            <a:r>
              <a:rPr lang="en-GB" b="1" noProof="0" dirty="0" smtClean="0">
                <a:latin typeface="+mn-lt"/>
              </a:rPr>
              <a:t>limits criteria </a:t>
            </a:r>
            <a:r>
              <a:rPr lang="en-GB" noProof="0" dirty="0" smtClean="0"/>
              <a:t>[criterion-referenced; using language to communicate meanings]  </a:t>
            </a:r>
          </a:p>
          <a:p>
            <a:pPr lvl="0"/>
            <a:r>
              <a:rPr lang="en-GB" noProof="0" dirty="0" smtClean="0"/>
              <a:t>reflects and encourages </a:t>
            </a:r>
            <a:r>
              <a:rPr lang="en-GB" b="1" noProof="0" dirty="0" smtClean="0">
                <a:latin typeface="+mn-lt"/>
              </a:rPr>
              <a:t>good classroom practice</a:t>
            </a:r>
            <a:endParaRPr lang="en-GB" noProof="0" dirty="0" smtClean="0"/>
          </a:p>
          <a:p>
            <a:endParaRPr lang="en-GB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What makes a good test / exam? </a:t>
            </a:r>
            <a:endParaRPr lang="en-GB" noProof="0" dirty="0"/>
          </a:p>
        </p:txBody>
      </p:sp>
      <p:sp>
        <p:nvSpPr>
          <p:cNvPr id="2" name="Rectangle 1"/>
          <p:cNvSpPr/>
          <p:nvPr/>
        </p:nvSpPr>
        <p:spPr>
          <a:xfrm>
            <a:off x="6894450" y="6105419"/>
            <a:ext cx="1736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KEITH MORROW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7216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students </a:t>
            </a:r>
            <a:r>
              <a:rPr lang="en-GB" b="1" noProof="0" dirty="0" smtClean="0">
                <a:latin typeface="+mn-lt"/>
              </a:rPr>
              <a:t>enjoy the tasks </a:t>
            </a:r>
            <a:r>
              <a:rPr lang="en-GB" noProof="0" dirty="0" smtClean="0"/>
              <a:t>in their own right</a:t>
            </a:r>
          </a:p>
          <a:p>
            <a:r>
              <a:rPr lang="en-GB" noProof="0" dirty="0" smtClean="0"/>
              <a:t>the tasks reflect </a:t>
            </a:r>
            <a:r>
              <a:rPr lang="en-GB" b="1" noProof="0" dirty="0" smtClean="0">
                <a:latin typeface="+mn-lt"/>
              </a:rPr>
              <a:t>real-world</a:t>
            </a:r>
            <a:r>
              <a:rPr lang="en-GB" b="1" noProof="0" dirty="0" smtClean="0"/>
              <a:t> </a:t>
            </a:r>
            <a:r>
              <a:rPr lang="en-GB" noProof="0" dirty="0" smtClean="0"/>
              <a:t>language needs</a:t>
            </a:r>
          </a:p>
          <a:p>
            <a:r>
              <a:rPr lang="en-GB" noProof="0" dirty="0" smtClean="0"/>
              <a:t>the exam provides </a:t>
            </a:r>
            <a:r>
              <a:rPr lang="en-GB" b="1" noProof="0" dirty="0" smtClean="0">
                <a:latin typeface="+mn-lt"/>
              </a:rPr>
              <a:t>good teaching material</a:t>
            </a:r>
            <a:r>
              <a:rPr lang="en-GB" noProof="0" dirty="0" smtClean="0">
                <a:latin typeface="+mn-lt"/>
              </a:rPr>
              <a:t> </a:t>
            </a:r>
          </a:p>
          <a:p>
            <a:endParaRPr lang="en-GB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... And if an exam is good, ...</a:t>
            </a:r>
            <a:endParaRPr lang="en-GB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321" y="4001294"/>
            <a:ext cx="3064747" cy="20431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46533" y="5194239"/>
            <a:ext cx="27471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“… creating an exam for teachers, by teachers”</a:t>
            </a:r>
          </a:p>
          <a:p>
            <a:r>
              <a:rPr lang="en-US" dirty="0" smtClean="0"/>
              <a:t>JIM SCRIVENER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5779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335432"/>
            <a:ext cx="7886700" cy="4351338"/>
          </a:xfrm>
        </p:spPr>
        <p:txBody>
          <a:bodyPr>
            <a:normAutofit/>
          </a:bodyPr>
          <a:lstStyle/>
          <a:p>
            <a:r>
              <a:rPr lang="en-GB" sz="2400" b="1" noProof="0" dirty="0" smtClean="0"/>
              <a:t>Euroexam Level B2 – SPEAKING – Transactional Dialogues, Task Three </a:t>
            </a:r>
            <a:endParaRPr lang="en-GB" sz="2400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Euroexam – sample speaking item</a:t>
            </a:r>
            <a:endParaRPr lang="en-GB" noProof="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28650" y="2208916"/>
            <a:ext cx="6409451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GB" sz="2400" kern="1200" dirty="0">
                <a:solidFill>
                  <a:srgbClr val="000000"/>
                </a:solidFill>
                <a:effectLst/>
                <a:latin typeface="Calibri Light" charset="0"/>
                <a:ea typeface="ＭＳ Ｐゴシック" charset="-128"/>
                <a:cs typeface="Times New Roman" charset="0"/>
              </a:rPr>
              <a:t>You have to arrange a meeting to discuss something with a colleague.  Suggest a meeting tomorrow at 3pm, in room 671.</a:t>
            </a:r>
            <a:endParaRPr lang="en-US" sz="2400" dirty="0">
              <a:effectLst/>
              <a:latin typeface="Times New Roman" charset="0"/>
              <a:ea typeface="Calibri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58331" y="4902288"/>
            <a:ext cx="6314329" cy="1192447"/>
          </a:xfrm>
          <a:prstGeom prst="rect">
            <a:avLst/>
          </a:prstGeom>
          <a:solidFill>
            <a:srgbClr val="A4EB5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GB" sz="2400" kern="1200" dirty="0">
                <a:solidFill>
                  <a:srgbClr val="000000"/>
                </a:solidFill>
                <a:effectLst/>
                <a:latin typeface="Calibri Light" charset="0"/>
                <a:ea typeface="Calibri" charset="0"/>
                <a:cs typeface="Times New Roman" charset="0"/>
              </a:rPr>
              <a:t>You have had a drink at a café.  You are in a hurry to leave. </a:t>
            </a:r>
            <a:r>
              <a:rPr lang="en-GB" sz="2400" kern="1200" dirty="0" smtClean="0">
                <a:solidFill>
                  <a:srgbClr val="000000"/>
                </a:solidFill>
                <a:effectLst/>
                <a:latin typeface="Calibri Light" charset="0"/>
                <a:ea typeface="Calibri" charset="0"/>
                <a:cs typeface="Times New Roman" charset="0"/>
              </a:rPr>
              <a:t/>
            </a:r>
            <a:br>
              <a:rPr lang="en-GB" sz="2400" kern="1200" dirty="0" smtClean="0">
                <a:solidFill>
                  <a:srgbClr val="000000"/>
                </a:solidFill>
                <a:effectLst/>
                <a:latin typeface="Calibri Light" charset="0"/>
                <a:ea typeface="Calibri" charset="0"/>
                <a:cs typeface="Times New Roman" charset="0"/>
              </a:rPr>
            </a:br>
            <a:r>
              <a:rPr lang="en-GB" sz="2400" kern="1200" dirty="0" smtClean="0">
                <a:solidFill>
                  <a:srgbClr val="000000"/>
                </a:solidFill>
                <a:effectLst/>
                <a:latin typeface="Calibri Light" charset="0"/>
                <a:ea typeface="Calibri" charset="0"/>
                <a:cs typeface="Times New Roman" charset="0"/>
              </a:rPr>
              <a:t>Ask </a:t>
            </a:r>
            <a:r>
              <a:rPr lang="en-GB" sz="2400" kern="1200" dirty="0">
                <a:solidFill>
                  <a:srgbClr val="000000"/>
                </a:solidFill>
                <a:effectLst/>
                <a:latin typeface="Calibri Light" charset="0"/>
                <a:ea typeface="Calibri" charset="0"/>
                <a:cs typeface="Times New Roman" charset="0"/>
              </a:rPr>
              <a:t>the waiter for the bill.</a:t>
            </a:r>
            <a:endParaRPr lang="en-US" sz="2400" dirty="0">
              <a:effectLst/>
              <a:latin typeface="Times New Roman" charset="0"/>
              <a:ea typeface="Calibri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548185" y="3562300"/>
            <a:ext cx="6483452" cy="118693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GB" sz="2400" kern="1200" dirty="0">
                <a:effectLst/>
                <a:latin typeface="Calibri Light" charset="0"/>
                <a:ea typeface="ＭＳ Ｐゴシック" charset="-128"/>
                <a:cs typeface="Times New Roman" charset="0"/>
              </a:rPr>
              <a:t>You are in a hospital and are looking for the x-ray department.  Stop a nurse in the corridor and ask for directions.</a:t>
            </a:r>
            <a:endParaRPr lang="en-US" sz="2400" dirty="0">
              <a:effectLst/>
              <a:latin typeface="Times New Roman" charset="0"/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313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Familiar? </a:t>
            </a:r>
            <a:endParaRPr lang="en-GB" noProof="0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61" y="1285025"/>
            <a:ext cx="7526183" cy="49862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2278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335432"/>
            <a:ext cx="7886700" cy="4351338"/>
          </a:xfrm>
        </p:spPr>
        <p:txBody>
          <a:bodyPr>
            <a:normAutofit/>
          </a:bodyPr>
          <a:lstStyle/>
          <a:p>
            <a:r>
              <a:rPr lang="en-GB" sz="2400" b="1" noProof="0" dirty="0" smtClean="0"/>
              <a:t>Euroexam Level B2 – SPEAKING – Transactional Dialogues, Task Three </a:t>
            </a:r>
            <a:endParaRPr lang="en-GB" sz="2400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Euroexam – sample speaking item</a:t>
            </a:r>
            <a:endParaRPr lang="en-GB" noProof="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58588" y="2237197"/>
            <a:ext cx="6409451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GB" sz="2400" kern="1200" dirty="0">
                <a:solidFill>
                  <a:srgbClr val="000000"/>
                </a:solidFill>
                <a:effectLst/>
                <a:latin typeface="Calibri Light" charset="0"/>
                <a:ea typeface="ＭＳ Ｐゴシック" charset="-128"/>
                <a:cs typeface="Times New Roman" charset="0"/>
              </a:rPr>
              <a:t>You have to arrange a meeting to discuss something with a colleague.  Suggest a meeting tomorrow at 3pm, in room 671.</a:t>
            </a:r>
            <a:endParaRPr lang="en-US" sz="2400" dirty="0">
              <a:effectLst/>
              <a:latin typeface="Times New Roman" charset="0"/>
              <a:ea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8588" y="3952276"/>
            <a:ext cx="70381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A  What </a:t>
            </a:r>
            <a:r>
              <a:rPr lang="en-US" sz="2400" b="1" dirty="0">
                <a:latin typeface="+mj-lt"/>
                <a:ea typeface="Calibri" charset="0"/>
                <a:cs typeface="Times New Roman" charset="0"/>
              </a:rPr>
              <a:t>language / skills </a:t>
            </a:r>
            <a:r>
              <a:rPr lang="en-US" sz="2400" dirty="0">
                <a:latin typeface="+mj-lt"/>
                <a:ea typeface="Calibri" charset="0"/>
                <a:cs typeface="Times New Roman" charset="0"/>
              </a:rPr>
              <a:t>is </a:t>
            </a: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this task testing?</a:t>
            </a:r>
            <a:endParaRPr lang="en-US" sz="2400" dirty="0">
              <a:effectLst/>
              <a:latin typeface="+mj-lt"/>
              <a:ea typeface="Calibri" charset="0"/>
              <a:cs typeface="Times New Roman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8588" y="4611171"/>
            <a:ext cx="7038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B  What </a:t>
            </a:r>
            <a:r>
              <a:rPr lang="en-US" sz="2400" b="1" dirty="0">
                <a:latin typeface="+mj-lt"/>
                <a:ea typeface="Calibri" charset="0"/>
                <a:cs typeface="Times New Roman" charset="0"/>
              </a:rPr>
              <a:t>activities</a:t>
            </a:r>
            <a:r>
              <a:rPr lang="en-US" sz="2400" dirty="0">
                <a:latin typeface="+mj-lt"/>
                <a:ea typeface="Calibri" charset="0"/>
                <a:cs typeface="Times New Roman" charset="0"/>
              </a:rPr>
              <a:t> could you do in the classroom to help prepare students for this?</a:t>
            </a:r>
            <a:endParaRPr lang="en-US" sz="2400" dirty="0">
              <a:effectLst/>
              <a:latin typeface="+mj-lt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13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335432"/>
            <a:ext cx="7886700" cy="4351338"/>
          </a:xfrm>
        </p:spPr>
        <p:txBody>
          <a:bodyPr>
            <a:normAutofit/>
          </a:bodyPr>
          <a:lstStyle/>
          <a:p>
            <a:r>
              <a:rPr lang="en-GB" sz="2400" b="1" noProof="0" dirty="0" smtClean="0"/>
              <a:t>Euroexam Level B2 – SPEAKING – Transactional Dialogues, Task Three </a:t>
            </a:r>
            <a:endParaRPr lang="en-GB" sz="2400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Euroexam – sample speaking item</a:t>
            </a:r>
            <a:endParaRPr lang="en-GB" noProof="0" dirty="0"/>
          </a:p>
        </p:txBody>
      </p:sp>
      <p:sp>
        <p:nvSpPr>
          <p:cNvPr id="2" name="Rectangle 1"/>
          <p:cNvSpPr/>
          <p:nvPr/>
        </p:nvSpPr>
        <p:spPr>
          <a:xfrm>
            <a:off x="863585" y="2822237"/>
            <a:ext cx="70381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2400" b="1" dirty="0" smtClean="0">
                <a:latin typeface="+mj-lt"/>
                <a:ea typeface="Calibri" charset="0"/>
                <a:cs typeface="Times New Roman" charset="0"/>
              </a:rPr>
              <a:t>A  What </a:t>
            </a:r>
            <a:r>
              <a:rPr lang="en-US" sz="2400" b="1" dirty="0">
                <a:latin typeface="+mj-lt"/>
                <a:ea typeface="Calibri" charset="0"/>
                <a:cs typeface="Times New Roman" charset="0"/>
              </a:rPr>
              <a:t>language / skills is </a:t>
            </a:r>
            <a:r>
              <a:rPr lang="en-US" sz="2400" b="1" dirty="0" smtClean="0">
                <a:latin typeface="+mj-lt"/>
                <a:ea typeface="Calibri" charset="0"/>
                <a:cs typeface="Times New Roman" charset="0"/>
              </a:rPr>
              <a:t>this task testing?</a:t>
            </a:r>
            <a:endParaRPr lang="en-US" sz="2400" b="1" dirty="0">
              <a:effectLst/>
              <a:latin typeface="+mj-lt"/>
              <a:ea typeface="Calibri" charset="0"/>
              <a:cs typeface="Times New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42517" y="3378446"/>
            <a:ext cx="7038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Ability to identify the situation (in/formal) </a:t>
            </a:r>
          </a:p>
          <a:p>
            <a:pPr marL="342900" lvl="0" indent="-342900">
              <a:spcAft>
                <a:spcPts val="0"/>
              </a:spcAft>
              <a:buFont typeface="Wingdings" charset="2"/>
              <a:buChar char="ü"/>
            </a:pPr>
            <a:r>
              <a:rPr lang="is-IS" sz="2400" dirty="0">
                <a:latin typeface="+mj-lt"/>
                <a:ea typeface="Calibri" charset="0"/>
                <a:cs typeface="Times New Roman" charset="0"/>
              </a:rPr>
              <a:t> </a:t>
            </a:r>
            <a:endParaRPr lang="en-US" sz="2400" dirty="0" smtClean="0">
              <a:latin typeface="+mj-lt"/>
              <a:ea typeface="Calibri" charset="0"/>
              <a:cs typeface="Times New Roman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918857" y="1721774"/>
            <a:ext cx="4455716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GB" kern="1200" dirty="0">
                <a:solidFill>
                  <a:srgbClr val="000000"/>
                </a:solidFill>
                <a:effectLst/>
                <a:latin typeface="Calibri Light" charset="0"/>
                <a:ea typeface="ＭＳ Ｐゴシック" charset="-128"/>
                <a:cs typeface="Times New Roman" charset="0"/>
              </a:rPr>
              <a:t>You have to arrange a meeting to discuss something with a colleague.  Suggest a meeting tomorrow at 3pm, in room 671.</a:t>
            </a:r>
            <a:endParaRPr lang="en-US" dirty="0">
              <a:effectLst/>
              <a:latin typeface="Times New Roman" charset="0"/>
              <a:ea typeface="Calibri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63596" y="3703661"/>
            <a:ext cx="70381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is-IS" sz="2400" dirty="0" smtClean="0">
                <a:latin typeface="+mj-lt"/>
                <a:ea typeface="Calibri" charset="0"/>
                <a:cs typeface="Times New Roman" charset="0"/>
              </a:rPr>
              <a:t>     … to s</a:t>
            </a: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ay something appropriate</a:t>
            </a:r>
          </a:p>
          <a:p>
            <a:pPr marL="342900" lvl="0" indent="-342900">
              <a:spcAft>
                <a:spcPts val="0"/>
              </a:spcAft>
              <a:buFont typeface="Wingdings" charset="2"/>
              <a:buChar char="ü"/>
            </a:pPr>
            <a:r>
              <a:rPr lang="is-IS" sz="2400" dirty="0" smtClean="0">
                <a:latin typeface="+mj-lt"/>
                <a:ea typeface="Calibri" charset="0"/>
                <a:cs typeface="Times New Roman" charset="0"/>
              </a:rPr>
              <a:t>… to r</a:t>
            </a: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espond (very briefly) to interlocuter’s comment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dirty="0">
                <a:latin typeface="+mj-lt"/>
                <a:ea typeface="Calibri" charset="0"/>
                <a:cs typeface="Times New Roman" charset="0"/>
              </a:rPr>
              <a:t>Familiarity with everyday English in typical settings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dirty="0">
                <a:latin typeface="+mj-lt"/>
                <a:ea typeface="Calibri" charset="0"/>
                <a:cs typeface="Times New Roman" charset="0"/>
              </a:rPr>
              <a:t>Ability to solve a small problem quickly and </a:t>
            </a: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simply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dirty="0">
                <a:latin typeface="+mj-lt"/>
                <a:ea typeface="Calibri" charset="0"/>
                <a:cs typeface="Times New Roman" charset="0"/>
              </a:rPr>
              <a:t> </a:t>
            </a:r>
            <a:endParaRPr lang="en-US" sz="2400" dirty="0" smtClean="0">
              <a:latin typeface="+mj-lt"/>
              <a:ea typeface="Calibri" charset="0"/>
              <a:cs typeface="Times New Roman" charset="0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400" dirty="0">
                <a:latin typeface="+mj-lt"/>
                <a:ea typeface="Calibri" charset="0"/>
                <a:cs typeface="Times New Roman" charset="0"/>
              </a:rPr>
              <a:t> </a:t>
            </a:r>
            <a:endParaRPr lang="en-US" sz="2400" dirty="0" smtClean="0">
              <a:latin typeface="+mj-lt"/>
              <a:ea typeface="Calibri" charset="0"/>
              <a:cs typeface="Times New Roman" charset="0"/>
            </a:endParaRPr>
          </a:p>
          <a:p>
            <a:pPr marL="342900" indent="-342900">
              <a:buFont typeface="Wingdings" charset="2"/>
              <a:buChar char="ü"/>
            </a:pPr>
            <a:endParaRPr lang="en-US" sz="2400" dirty="0">
              <a:latin typeface="+mj-lt"/>
              <a:ea typeface="Calibri" charset="0"/>
              <a:cs typeface="Times New Roman" charset="0"/>
            </a:endParaRPr>
          </a:p>
          <a:p>
            <a:pPr marL="342900" lvl="0" indent="-342900">
              <a:spcAft>
                <a:spcPts val="0"/>
              </a:spcAft>
              <a:buFont typeface="Wingdings" charset="2"/>
              <a:buChar char="ü"/>
            </a:pPr>
            <a:endParaRPr lang="en-US" sz="2400" dirty="0" smtClean="0">
              <a:latin typeface="+mj-lt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386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335432"/>
            <a:ext cx="7886700" cy="3005456"/>
          </a:xfrm>
        </p:spPr>
        <p:txBody>
          <a:bodyPr>
            <a:normAutofit/>
          </a:bodyPr>
          <a:lstStyle/>
          <a:p>
            <a:r>
              <a:rPr lang="en-GB" sz="2400" b="1" noProof="0" dirty="0" smtClean="0"/>
              <a:t>Euroexam Level B2 – SPEAKING – Transactional Dialogues, Task Three </a:t>
            </a:r>
            <a:endParaRPr lang="en-GB" sz="2400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Euroexam – sample speaking item</a:t>
            </a:r>
            <a:endParaRPr lang="en-GB" noProof="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918857" y="1721774"/>
            <a:ext cx="4455716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GB" kern="1200" dirty="0">
                <a:solidFill>
                  <a:srgbClr val="000000"/>
                </a:solidFill>
                <a:effectLst/>
                <a:latin typeface="Calibri Light" charset="0"/>
                <a:ea typeface="ＭＳ Ｐゴシック" charset="-128"/>
                <a:cs typeface="Times New Roman" charset="0"/>
              </a:rPr>
              <a:t>You have to arrange a meeting to discuss something with a colleague.  Suggest a meeting tomorrow at 3pm, in room 671.</a:t>
            </a:r>
            <a:endParaRPr lang="en-US" dirty="0">
              <a:effectLst/>
              <a:latin typeface="Times New Roman" charset="0"/>
              <a:ea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9627" y="2625824"/>
            <a:ext cx="7038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2400" b="1" dirty="0">
                <a:latin typeface="+mj-lt"/>
                <a:ea typeface="Calibri" charset="0"/>
                <a:cs typeface="Times New Roman" charset="0"/>
              </a:rPr>
              <a:t>B  What activities could you do in the classroom to help prepare students for this?</a:t>
            </a:r>
          </a:p>
        </p:txBody>
      </p:sp>
      <p:sp>
        <p:nvSpPr>
          <p:cNvPr id="9" name="Rectangle 8"/>
          <p:cNvSpPr/>
          <p:nvPr/>
        </p:nvSpPr>
        <p:spPr>
          <a:xfrm>
            <a:off x="729627" y="3529874"/>
            <a:ext cx="73614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 charset="0"/>
              <a:buChar char="o"/>
            </a:pP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Audio text: Who are the speakers? Where are they? </a:t>
            </a:r>
          </a:p>
          <a:p>
            <a:pPr marL="342900" indent="-342900">
              <a:buFont typeface="Courier New" charset="0"/>
              <a:buChar char="o"/>
            </a:pPr>
            <a:r>
              <a:rPr lang="en-US" sz="2400" dirty="0">
                <a:latin typeface="+mj-lt"/>
                <a:ea typeface="Calibri" charset="0"/>
                <a:cs typeface="Times New Roman" charset="0"/>
              </a:rPr>
              <a:t> </a:t>
            </a:r>
            <a:endParaRPr lang="en-US" sz="2400" dirty="0" smtClean="0">
              <a:latin typeface="+mj-lt"/>
              <a:ea typeface="Calibri" charset="0"/>
              <a:cs typeface="Times New Roman" charset="0"/>
            </a:endParaRPr>
          </a:p>
          <a:p>
            <a:pPr marL="342900" indent="-342900">
              <a:buFont typeface="Courier New" charset="0"/>
              <a:buChar char="o"/>
            </a:pPr>
            <a:endParaRPr lang="en-US" sz="2400" dirty="0" smtClean="0">
              <a:latin typeface="+mj-lt"/>
              <a:ea typeface="Calibri" charset="0"/>
              <a:cs typeface="Times New Roman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9627" y="3911746"/>
            <a:ext cx="84143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     Rewrite conversation – more or less formal  </a:t>
            </a:r>
          </a:p>
          <a:p>
            <a:pPr marL="342900" indent="-342900">
              <a:buFont typeface="Courier New" charset="0"/>
              <a:buChar char="o"/>
            </a:pP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Choose a picture with 2 people. Write a 5-line dialogue;         swap / mix up / match / compare / etc.  </a:t>
            </a:r>
          </a:p>
          <a:p>
            <a:pPr marL="342900" indent="-342900">
              <a:buFont typeface="Courier New" charset="0"/>
              <a:buChar char="o"/>
            </a:pP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Give just one side of dialogue; students write other side</a:t>
            </a:r>
          </a:p>
          <a:p>
            <a:pPr marL="342900" indent="-342900">
              <a:buFont typeface="Courier New" charset="0"/>
              <a:buChar char="o"/>
            </a:pP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Handout 3 x 3-line dialogues, jumbled. Students group, &amp; order.</a:t>
            </a:r>
          </a:p>
          <a:p>
            <a:pPr marL="342900" indent="-342900">
              <a:buFont typeface="Courier New" charset="0"/>
              <a:buChar char="o"/>
            </a:pP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Look at the 3-line dialogues: underline stressed words </a:t>
            </a:r>
          </a:p>
          <a:p>
            <a:pPr marL="342900" indent="-342900">
              <a:buFont typeface="Courier New" charset="0"/>
              <a:buChar char="o"/>
            </a:pPr>
            <a:r>
              <a:rPr lang="en-US" sz="2400" dirty="0">
                <a:latin typeface="+mj-lt"/>
                <a:ea typeface="Calibri" charset="0"/>
                <a:cs typeface="Times New Roman" charset="0"/>
              </a:rPr>
              <a:t> </a:t>
            </a:r>
            <a:endParaRPr lang="en-US" sz="2400" dirty="0" smtClean="0">
              <a:latin typeface="+mj-lt"/>
              <a:ea typeface="Calibri" charset="0"/>
              <a:cs typeface="Times New Roman" charset="0"/>
            </a:endParaRPr>
          </a:p>
          <a:p>
            <a:pPr marL="342900" indent="-342900">
              <a:buFont typeface="Courier New" charset="0"/>
              <a:buChar char="o"/>
            </a:pPr>
            <a:endParaRPr lang="en-US" sz="2400" dirty="0">
              <a:latin typeface="+mj-lt"/>
              <a:ea typeface="Calibri" charset="0"/>
              <a:cs typeface="Times New Roman" charset="0"/>
            </a:endParaRPr>
          </a:p>
          <a:p>
            <a:pPr marL="342900" lvl="0" indent="-342900">
              <a:spcAft>
                <a:spcPts val="0"/>
              </a:spcAft>
              <a:buFont typeface="Wingdings" charset="2"/>
              <a:buChar char="ü"/>
            </a:pPr>
            <a:endParaRPr lang="en-US" sz="2400" dirty="0" smtClean="0">
              <a:latin typeface="+mj-lt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471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Exam preparation with a coursebook?</a:t>
            </a:r>
            <a:endParaRPr lang="en-GB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77921">
            <a:off x="658754" y="2218719"/>
            <a:ext cx="2409944" cy="33863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904" y="871807"/>
            <a:ext cx="4426551" cy="588128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3711" y="6216450"/>
            <a:ext cx="34138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111111"/>
                </a:solidFill>
                <a:latin typeface="+mj-lt"/>
              </a:rPr>
              <a:t>OUP </a:t>
            </a:r>
            <a:r>
              <a:rPr lang="en-US" sz="1200" b="1" i="1" dirty="0" smtClean="0">
                <a:solidFill>
                  <a:srgbClr val="111111"/>
                </a:solidFill>
                <a:latin typeface="+mj-lt"/>
              </a:rPr>
              <a:t>English </a:t>
            </a:r>
            <a:r>
              <a:rPr lang="en-US" sz="1200" b="1" i="1" dirty="0">
                <a:solidFill>
                  <a:srgbClr val="111111"/>
                </a:solidFill>
                <a:latin typeface="+mj-lt"/>
              </a:rPr>
              <a:t>File </a:t>
            </a:r>
            <a:r>
              <a:rPr lang="en-US" sz="1200" b="1" dirty="0" smtClean="0">
                <a:solidFill>
                  <a:srgbClr val="111111"/>
                </a:solidFill>
                <a:latin typeface="+mj-lt"/>
              </a:rPr>
              <a:t>3</a:t>
            </a:r>
            <a:r>
              <a:rPr lang="en-US" sz="1200" b="1" baseline="30000" dirty="0" smtClean="0">
                <a:solidFill>
                  <a:srgbClr val="111111"/>
                </a:solidFill>
                <a:latin typeface="+mj-lt"/>
              </a:rPr>
              <a:t>rd</a:t>
            </a:r>
            <a:r>
              <a:rPr lang="en-US" sz="1200" b="1" dirty="0" smtClean="0">
                <a:solidFill>
                  <a:srgbClr val="111111"/>
                </a:solidFill>
                <a:latin typeface="+mj-lt"/>
              </a:rPr>
              <a:t> edition</a:t>
            </a:r>
            <a:r>
              <a:rPr lang="en-US" sz="1200" b="1" dirty="0">
                <a:solidFill>
                  <a:srgbClr val="111111"/>
                </a:solidFill>
                <a:latin typeface="+mj-lt"/>
              </a:rPr>
              <a:t>: </a:t>
            </a:r>
            <a:r>
              <a:rPr lang="en-US" sz="1200" b="1" dirty="0" smtClean="0">
                <a:solidFill>
                  <a:srgbClr val="111111"/>
                </a:solidFill>
                <a:latin typeface="+mj-lt"/>
              </a:rPr>
              <a:t>Pre-intermediate (2012)</a:t>
            </a:r>
            <a:endParaRPr lang="en-US" sz="1200" b="1" i="0" dirty="0">
              <a:solidFill>
                <a:srgbClr val="111111"/>
              </a:solidFill>
              <a:effectLst/>
              <a:latin typeface="+mj-lt"/>
            </a:endParaRPr>
          </a:p>
        </p:txBody>
      </p:sp>
      <p:sp>
        <p:nvSpPr>
          <p:cNvPr id="13" name="5-Point Star 12"/>
          <p:cNvSpPr/>
          <p:nvPr/>
        </p:nvSpPr>
        <p:spPr>
          <a:xfrm rot="21041342">
            <a:off x="8207813" y="3474175"/>
            <a:ext cx="841767" cy="860135"/>
          </a:xfrm>
          <a:prstGeom prst="star5">
            <a:avLst/>
          </a:prstGeom>
          <a:solidFill>
            <a:srgbClr val="FFF3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 err="1" smtClean="0">
              <a:solidFill>
                <a:srgbClr val="21409A"/>
              </a:solidFill>
              <a:latin typeface="Frutiger CE 45 Light" panose="020004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601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Exam preparation with a coursebook?</a:t>
            </a:r>
            <a:endParaRPr lang="en-GB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90720">
            <a:off x="7927965" y="1086919"/>
            <a:ext cx="803626" cy="11292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3711" y="6216450"/>
            <a:ext cx="34138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111111"/>
                </a:solidFill>
                <a:latin typeface="+mj-lt"/>
              </a:rPr>
              <a:t>OUP </a:t>
            </a:r>
            <a:r>
              <a:rPr lang="en-US" sz="1200" b="1" i="1" dirty="0" smtClean="0">
                <a:solidFill>
                  <a:srgbClr val="111111"/>
                </a:solidFill>
                <a:latin typeface="+mj-lt"/>
              </a:rPr>
              <a:t>English </a:t>
            </a:r>
            <a:r>
              <a:rPr lang="en-US" sz="1200" b="1" i="1" dirty="0">
                <a:solidFill>
                  <a:srgbClr val="111111"/>
                </a:solidFill>
                <a:latin typeface="+mj-lt"/>
              </a:rPr>
              <a:t>File </a:t>
            </a:r>
            <a:r>
              <a:rPr lang="en-US" sz="1200" b="1" dirty="0" smtClean="0">
                <a:solidFill>
                  <a:srgbClr val="111111"/>
                </a:solidFill>
                <a:latin typeface="+mj-lt"/>
              </a:rPr>
              <a:t>3</a:t>
            </a:r>
            <a:r>
              <a:rPr lang="en-US" sz="1200" b="1" baseline="30000" dirty="0" smtClean="0">
                <a:solidFill>
                  <a:srgbClr val="111111"/>
                </a:solidFill>
                <a:latin typeface="+mj-lt"/>
              </a:rPr>
              <a:t>rd</a:t>
            </a:r>
            <a:r>
              <a:rPr lang="en-US" sz="1200" b="1" dirty="0" smtClean="0">
                <a:solidFill>
                  <a:srgbClr val="111111"/>
                </a:solidFill>
                <a:latin typeface="+mj-lt"/>
              </a:rPr>
              <a:t> edition</a:t>
            </a:r>
            <a:r>
              <a:rPr lang="en-US" sz="1200" b="1" dirty="0">
                <a:solidFill>
                  <a:srgbClr val="111111"/>
                </a:solidFill>
                <a:latin typeface="+mj-lt"/>
              </a:rPr>
              <a:t>: </a:t>
            </a:r>
            <a:r>
              <a:rPr lang="en-US" sz="1200" b="1" dirty="0" smtClean="0">
                <a:solidFill>
                  <a:srgbClr val="111111"/>
                </a:solidFill>
                <a:latin typeface="+mj-lt"/>
              </a:rPr>
              <a:t>Pre-intermediate (2012)</a:t>
            </a:r>
            <a:endParaRPr lang="en-US" sz="1200" b="1" i="0" dirty="0">
              <a:solidFill>
                <a:srgbClr val="111111"/>
              </a:solidFill>
              <a:effectLst/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11" y="2076781"/>
            <a:ext cx="5198027" cy="15410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14" y="3697188"/>
            <a:ext cx="2277220" cy="23243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711" y="1210008"/>
            <a:ext cx="6512118" cy="82867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29770" y="3617843"/>
            <a:ext cx="4774048" cy="255454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600" b="1" dirty="0" smtClean="0">
                <a:latin typeface="Times New Roman" charset="0"/>
                <a:ea typeface="Times New Roman" charset="0"/>
                <a:cs typeface="Times New Roman" charset="0"/>
              </a:rPr>
              <a:t>Waitress</a:t>
            </a:r>
            <a:r>
              <a:rPr lang="en-GB" sz="1600" b="1" dirty="0">
                <a:latin typeface="Times New Roman" charset="0"/>
                <a:ea typeface="Times New Roman" charset="0"/>
                <a:cs typeface="Times New Roman" charset="0"/>
              </a:rPr>
              <a:t>	</a:t>
            </a:r>
            <a:r>
              <a:rPr lang="en-GB" sz="1600" dirty="0">
                <a:latin typeface="Times New Roman" charset="0"/>
                <a:ea typeface="Times New Roman" charset="0"/>
                <a:cs typeface="Times New Roman" charset="0"/>
              </a:rPr>
              <a:t>Are you ready to order? </a:t>
            </a:r>
            <a:endParaRPr lang="en-US" sz="1600" dirty="0">
              <a:latin typeface="Calibri" charset="0"/>
              <a:ea typeface="Times New Roman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en-GB" sz="1600" b="1" dirty="0">
                <a:latin typeface="Times New Roman" charset="0"/>
                <a:ea typeface="Times New Roman" charset="0"/>
                <a:cs typeface="Times New Roman" charset="0"/>
              </a:rPr>
              <a:t>Jenny	</a:t>
            </a:r>
            <a:r>
              <a:rPr lang="en-GB" sz="1600" dirty="0" smtClean="0">
                <a:latin typeface="Times New Roman" charset="0"/>
                <a:ea typeface="Times New Roman" charset="0"/>
                <a:cs typeface="Times New Roman" charset="0"/>
              </a:rPr>
              <a:t>Yes</a:t>
            </a:r>
            <a:r>
              <a:rPr lang="en-GB" sz="1600" dirty="0">
                <a:latin typeface="Times New Roman" charset="0"/>
                <a:ea typeface="Times New Roman" charset="0"/>
                <a:cs typeface="Times New Roman" charset="0"/>
              </a:rPr>
              <a:t>, please. </a:t>
            </a:r>
            <a:endParaRPr lang="en-US" sz="1600" dirty="0">
              <a:latin typeface="Calibri" charset="0"/>
              <a:ea typeface="Times New Roman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en-GB" sz="1600" b="1" dirty="0">
                <a:latin typeface="Times New Roman" charset="0"/>
                <a:ea typeface="Times New Roman" charset="0"/>
                <a:cs typeface="Times New Roman" charset="0"/>
              </a:rPr>
              <a:t>W:	</a:t>
            </a:r>
            <a:r>
              <a:rPr lang="en-GB" sz="1600" dirty="0" smtClean="0">
                <a:latin typeface="Times New Roman" charset="0"/>
                <a:ea typeface="Times New Roman" charset="0"/>
                <a:cs typeface="Times New Roman" charset="0"/>
              </a:rPr>
              <a:t>Can </a:t>
            </a:r>
            <a:r>
              <a:rPr lang="en-GB" sz="1600" dirty="0">
                <a:latin typeface="Times New Roman" charset="0"/>
                <a:ea typeface="Times New Roman" charset="0"/>
                <a:cs typeface="Times New Roman" charset="0"/>
              </a:rPr>
              <a:t>I get you something to start with? </a:t>
            </a:r>
            <a:endParaRPr lang="en-US" sz="1600" dirty="0">
              <a:latin typeface="Calibri" charset="0"/>
              <a:ea typeface="Times New Roman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en-GB" sz="1600" b="1" dirty="0">
                <a:latin typeface="Times New Roman" charset="0"/>
                <a:ea typeface="Times New Roman" charset="0"/>
                <a:cs typeface="Times New Roman" charset="0"/>
              </a:rPr>
              <a:t>Jenny	</a:t>
            </a:r>
            <a:r>
              <a:rPr lang="en-GB" sz="1600" dirty="0" smtClean="0">
                <a:latin typeface="Times New Roman" charset="0"/>
                <a:ea typeface="Times New Roman" charset="0"/>
                <a:cs typeface="Times New Roman" charset="0"/>
              </a:rPr>
              <a:t>No</a:t>
            </a:r>
            <a:r>
              <a:rPr lang="en-GB" sz="1600" dirty="0">
                <a:latin typeface="Times New Roman" charset="0"/>
                <a:ea typeface="Times New Roman" charset="0"/>
                <a:cs typeface="Times New Roman" charset="0"/>
              </a:rPr>
              <a:t>, thank you. I’d like the tuna with a </a:t>
            </a:r>
            <a:r>
              <a:rPr lang="en-GB" sz="1600" dirty="0" smtClean="0">
                <a:latin typeface="Times New Roman" charset="0"/>
                <a:ea typeface="Times New Roman" charset="0"/>
                <a:cs typeface="Times New Roman" charset="0"/>
              </a:rPr>
              <a:t>salad</a:t>
            </a:r>
            <a:r>
              <a:rPr lang="en-GB" sz="1600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n-US" sz="1600" dirty="0">
              <a:latin typeface="Calibri" charset="0"/>
              <a:ea typeface="Times New Roman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en-GB" sz="1600" b="1" dirty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GB" sz="1600" b="1" dirty="0" smtClean="0">
                <a:latin typeface="Times New Roman" charset="0"/>
                <a:ea typeface="Times New Roman" charset="0"/>
                <a:cs typeface="Times New Roman" charset="0"/>
              </a:rPr>
              <a:t>:     </a:t>
            </a:r>
            <a:r>
              <a:rPr lang="en-GB" sz="1600" dirty="0" smtClean="0">
                <a:latin typeface="Times New Roman" charset="0"/>
                <a:ea typeface="Times New Roman" charset="0"/>
                <a:cs typeface="Times New Roman" charset="0"/>
              </a:rPr>
              <a:t>And </a:t>
            </a:r>
            <a:r>
              <a:rPr lang="en-GB" sz="1600" dirty="0">
                <a:latin typeface="Times New Roman" charset="0"/>
                <a:ea typeface="Times New Roman" charset="0"/>
                <a:cs typeface="Times New Roman" charset="0"/>
              </a:rPr>
              <a:t>for you, sir?</a:t>
            </a:r>
            <a:endParaRPr lang="en-US" sz="1600" dirty="0">
              <a:latin typeface="Calibri" charset="0"/>
              <a:ea typeface="Times New Roman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en-GB" sz="1600" b="1" dirty="0" smtClean="0">
                <a:latin typeface="Times New Roman" charset="0"/>
                <a:ea typeface="Times New Roman" charset="0"/>
                <a:cs typeface="Times New Roman" charset="0"/>
              </a:rPr>
              <a:t>Rob   </a:t>
            </a:r>
            <a:r>
              <a:rPr lang="en-GB" sz="1600" dirty="0" smtClean="0">
                <a:latin typeface="Times New Roman" charset="0"/>
                <a:ea typeface="Times New Roman" charset="0"/>
                <a:cs typeface="Times New Roman" charset="0"/>
              </a:rPr>
              <a:t>I’ll </a:t>
            </a:r>
            <a:r>
              <a:rPr lang="en-GB" sz="1600" dirty="0">
                <a:latin typeface="Times New Roman" charset="0"/>
                <a:ea typeface="Times New Roman" charset="0"/>
                <a:cs typeface="Times New Roman" charset="0"/>
              </a:rPr>
              <a:t>have the steak, please. </a:t>
            </a:r>
            <a:endParaRPr lang="en-US" sz="1600" dirty="0">
              <a:latin typeface="Calibri" charset="0"/>
              <a:ea typeface="Times New Roman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en-GB" sz="1600" b="1" dirty="0" smtClean="0">
                <a:latin typeface="Times New Roman" charset="0"/>
                <a:ea typeface="Times New Roman" charset="0"/>
                <a:cs typeface="Times New Roman" charset="0"/>
              </a:rPr>
              <a:t>W:     </a:t>
            </a:r>
            <a:r>
              <a:rPr lang="en-GB" sz="1600" dirty="0" smtClean="0">
                <a:latin typeface="Times New Roman" charset="0"/>
                <a:ea typeface="Times New Roman" charset="0"/>
                <a:cs typeface="Times New Roman" charset="0"/>
              </a:rPr>
              <a:t>Would </a:t>
            </a:r>
            <a:r>
              <a:rPr lang="en-GB" sz="1600" dirty="0">
                <a:latin typeface="Times New Roman" charset="0"/>
                <a:ea typeface="Times New Roman" charset="0"/>
                <a:cs typeface="Times New Roman" charset="0"/>
              </a:rPr>
              <a:t>you like that with fries, or a baked potato? </a:t>
            </a:r>
            <a:endParaRPr lang="en-US" sz="1600" dirty="0">
              <a:latin typeface="Calibri" charset="0"/>
              <a:ea typeface="Times New Roman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en-GB" sz="1600" b="1" dirty="0" smtClean="0">
                <a:latin typeface="Times New Roman" charset="0"/>
                <a:ea typeface="Times New Roman" charset="0"/>
                <a:cs typeface="Times New Roman" charset="0"/>
              </a:rPr>
              <a:t>Rob   </a:t>
            </a:r>
            <a:r>
              <a:rPr lang="en-GB" sz="1600" dirty="0" smtClean="0">
                <a:latin typeface="Times New Roman" charset="0"/>
                <a:ea typeface="Times New Roman" charset="0"/>
                <a:cs typeface="Times New Roman" charset="0"/>
              </a:rPr>
              <a:t>Fries</a:t>
            </a:r>
            <a:r>
              <a:rPr lang="en-GB" sz="1600" dirty="0">
                <a:latin typeface="Times New Roman" charset="0"/>
                <a:ea typeface="Times New Roman" charset="0"/>
                <a:cs typeface="Times New Roman" charset="0"/>
              </a:rPr>
              <a:t>, please. </a:t>
            </a:r>
            <a:endParaRPr lang="en-US" sz="1600" dirty="0">
              <a:latin typeface="Calibri" charset="0"/>
              <a:ea typeface="Times New Roman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en-GB" sz="1600" b="1" dirty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GB" sz="1600" b="1" dirty="0" smtClean="0">
                <a:latin typeface="Times New Roman" charset="0"/>
                <a:ea typeface="Times New Roman" charset="0"/>
                <a:cs typeface="Times New Roman" charset="0"/>
              </a:rPr>
              <a:t>:     </a:t>
            </a:r>
            <a:r>
              <a:rPr lang="en-GB" sz="1600" dirty="0" smtClean="0">
                <a:latin typeface="Times New Roman" charset="0"/>
                <a:ea typeface="Times New Roman" charset="0"/>
                <a:cs typeface="Times New Roman" charset="0"/>
              </a:rPr>
              <a:t>How </a:t>
            </a:r>
            <a:r>
              <a:rPr lang="en-GB" sz="1600" dirty="0">
                <a:latin typeface="Times New Roman" charset="0"/>
                <a:ea typeface="Times New Roman" charset="0"/>
                <a:cs typeface="Times New Roman" charset="0"/>
              </a:rPr>
              <a:t>would you like your steak? </a:t>
            </a:r>
            <a:endParaRPr lang="en-GB" sz="1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en-GB" sz="1600" b="1" dirty="0" smtClean="0">
                <a:latin typeface="Times New Roman" charset="0"/>
                <a:ea typeface="Times New Roman" charset="0"/>
                <a:cs typeface="Times New Roman" charset="0"/>
              </a:rPr>
              <a:t>Rob   </a:t>
            </a:r>
            <a:r>
              <a:rPr lang="en-GB" sz="1600" dirty="0" smtClean="0">
                <a:latin typeface="Times New Roman" charset="0"/>
                <a:ea typeface="Times New Roman" charset="0"/>
                <a:cs typeface="Times New Roman" charset="0"/>
              </a:rPr>
              <a:t>Well </a:t>
            </a:r>
            <a:r>
              <a:rPr lang="en-GB" sz="1600" dirty="0">
                <a:latin typeface="Times New Roman" charset="0"/>
                <a:ea typeface="Times New Roman" charset="0"/>
                <a:cs typeface="Times New Roman" charset="0"/>
              </a:rPr>
              <a:t>done.</a:t>
            </a:r>
            <a:endParaRPr lang="en-US" sz="16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9525" y="3239398"/>
            <a:ext cx="628871" cy="37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2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Exam preparation with a coursebook?</a:t>
            </a:r>
            <a:endParaRPr lang="en-GB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90720">
            <a:off x="7927965" y="1086919"/>
            <a:ext cx="803626" cy="11292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11" y="2076781"/>
            <a:ext cx="5198027" cy="15410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14" y="3697188"/>
            <a:ext cx="2277220" cy="23243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711" y="1210008"/>
            <a:ext cx="6512118" cy="8286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53231" y="3706296"/>
            <a:ext cx="5454595" cy="235756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600" b="1" dirty="0">
                <a:latin typeface="Times New Roman" charset="0"/>
                <a:ea typeface="Times New Roman" charset="0"/>
                <a:cs typeface="Times New Roman" charset="0"/>
              </a:rPr>
              <a:t>[…]</a:t>
            </a:r>
            <a:endParaRPr lang="en-US" sz="1600" dirty="0"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600" b="1" dirty="0" smtClean="0">
                <a:latin typeface="Times New Roman" charset="0"/>
                <a:ea typeface="Times New Roman" charset="0"/>
                <a:cs typeface="Times New Roman" charset="0"/>
              </a:rPr>
              <a:t>W:       </a:t>
            </a:r>
            <a:r>
              <a:rPr lang="en-GB" sz="1600" dirty="0" smtClean="0">
                <a:latin typeface="Times New Roman" charset="0"/>
                <a:ea typeface="Times New Roman" charset="0"/>
                <a:cs typeface="Times New Roman" charset="0"/>
              </a:rPr>
              <a:t>The </a:t>
            </a:r>
            <a:r>
              <a:rPr lang="en-GB" sz="1600" dirty="0">
                <a:latin typeface="Times New Roman" charset="0"/>
                <a:ea typeface="Times New Roman" charset="0"/>
                <a:cs typeface="Times New Roman" charset="0"/>
              </a:rPr>
              <a:t>tuna for you ma’am, and the steak for you, sir.</a:t>
            </a:r>
            <a:endParaRPr lang="en-US" sz="1600" dirty="0"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600" b="1" dirty="0" smtClean="0">
                <a:latin typeface="Times New Roman" charset="0"/>
                <a:ea typeface="Times New Roman" charset="0"/>
                <a:cs typeface="Times New Roman" charset="0"/>
              </a:rPr>
              <a:t>Jenny  </a:t>
            </a:r>
            <a:r>
              <a:rPr lang="en-GB" sz="1600" b="1" u="sng" dirty="0" smtClean="0">
                <a:latin typeface="Times New Roman" charset="0"/>
                <a:ea typeface="Times New Roman" charset="0"/>
                <a:cs typeface="Times New Roman" charset="0"/>
              </a:rPr>
              <a:t>I’m </a:t>
            </a:r>
            <a:r>
              <a:rPr lang="en-GB" sz="1600" b="1" u="sng" dirty="0">
                <a:latin typeface="Times New Roman" charset="0"/>
                <a:ea typeface="Times New Roman" charset="0"/>
                <a:cs typeface="Times New Roman" charset="0"/>
              </a:rPr>
              <a:t>sorry, but I asked for a salad, not fries</a:t>
            </a:r>
            <a:r>
              <a:rPr lang="en-GB" sz="1600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n-US" sz="1600" dirty="0"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600" b="1" dirty="0" smtClean="0">
                <a:latin typeface="Times New Roman" charset="0"/>
                <a:ea typeface="Times New Roman" charset="0"/>
                <a:cs typeface="Times New Roman" charset="0"/>
              </a:rPr>
              <a:t>W:       </a:t>
            </a:r>
            <a:r>
              <a:rPr lang="en-GB" sz="1600" dirty="0" smtClean="0">
                <a:latin typeface="Times New Roman" charset="0"/>
                <a:ea typeface="Times New Roman" charset="0"/>
                <a:cs typeface="Times New Roman" charset="0"/>
              </a:rPr>
              <a:t>No </a:t>
            </a:r>
            <a:r>
              <a:rPr lang="en-GB" sz="1600" dirty="0">
                <a:latin typeface="Times New Roman" charset="0"/>
                <a:ea typeface="Times New Roman" charset="0"/>
                <a:cs typeface="Times New Roman" charset="0"/>
              </a:rPr>
              <a:t>problem. I’ll change it.</a:t>
            </a:r>
            <a:endParaRPr lang="en-US" sz="1600" dirty="0"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600" b="1" dirty="0" smtClean="0">
                <a:latin typeface="Times New Roman" charset="0"/>
                <a:ea typeface="Times New Roman" charset="0"/>
                <a:cs typeface="Times New Roman" charset="0"/>
              </a:rPr>
              <a:t>Rob     </a:t>
            </a:r>
            <a:r>
              <a:rPr lang="en-GB" sz="1600" dirty="0" smtClean="0">
                <a:latin typeface="Times New Roman" charset="0"/>
                <a:ea typeface="Times New Roman" charset="0"/>
                <a:cs typeface="Times New Roman" charset="0"/>
              </a:rPr>
              <a:t>Excuse </a:t>
            </a:r>
            <a:r>
              <a:rPr lang="en-GB" sz="1600" dirty="0">
                <a:latin typeface="Times New Roman" charset="0"/>
                <a:ea typeface="Times New Roman" charset="0"/>
                <a:cs typeface="Times New Roman" charset="0"/>
              </a:rPr>
              <a:t>me.</a:t>
            </a:r>
            <a:endParaRPr lang="en-US" sz="1600" dirty="0"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600" b="1" dirty="0" smtClean="0">
                <a:latin typeface="Times New Roman" charset="0"/>
                <a:ea typeface="Times New Roman" charset="0"/>
                <a:cs typeface="Times New Roman" charset="0"/>
              </a:rPr>
              <a:t>W:       </a:t>
            </a:r>
            <a:r>
              <a:rPr lang="en-GB" sz="1600" dirty="0" smtClean="0">
                <a:latin typeface="Times New Roman" charset="0"/>
                <a:ea typeface="Times New Roman" charset="0"/>
                <a:cs typeface="Times New Roman" charset="0"/>
              </a:rPr>
              <a:t>Yes</a:t>
            </a:r>
            <a:r>
              <a:rPr lang="en-GB" sz="1600" dirty="0">
                <a:latin typeface="Times New Roman" charset="0"/>
                <a:ea typeface="Times New Roman" charset="0"/>
                <a:cs typeface="Times New Roman" charset="0"/>
              </a:rPr>
              <a:t>, sir?</a:t>
            </a:r>
            <a:endParaRPr lang="en-US" sz="1600" dirty="0"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600" b="1" dirty="0" smtClean="0">
                <a:latin typeface="Times New Roman" charset="0"/>
                <a:ea typeface="Times New Roman" charset="0"/>
                <a:cs typeface="Times New Roman" charset="0"/>
              </a:rPr>
              <a:t>Rob     </a:t>
            </a:r>
            <a:r>
              <a:rPr lang="en-GB" sz="1600" b="1" u="sng" dirty="0" smtClean="0">
                <a:latin typeface="Times New Roman" charset="0"/>
                <a:ea typeface="Times New Roman" charset="0"/>
                <a:cs typeface="Times New Roman" charset="0"/>
              </a:rPr>
              <a:t>Sorry</a:t>
            </a:r>
            <a:r>
              <a:rPr lang="en-GB" sz="1600" b="1" u="sng" dirty="0">
                <a:latin typeface="Times New Roman" charset="0"/>
                <a:ea typeface="Times New Roman" charset="0"/>
                <a:cs typeface="Times New Roman" charset="0"/>
              </a:rPr>
              <a:t>, I asked for my steak well done and this is rare</a:t>
            </a:r>
            <a:r>
              <a:rPr lang="en-GB" sz="1600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n-US" sz="1600" dirty="0"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600" b="1" dirty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GB" sz="1600" b="1" dirty="0" smtClean="0">
                <a:latin typeface="Times New Roman" charset="0"/>
                <a:ea typeface="Times New Roman" charset="0"/>
                <a:cs typeface="Times New Roman" charset="0"/>
              </a:rPr>
              <a:t>:       </a:t>
            </a:r>
            <a:r>
              <a:rPr lang="en-GB" sz="1600" dirty="0" smtClean="0">
                <a:latin typeface="Times New Roman" charset="0"/>
                <a:ea typeface="Times New Roman" charset="0"/>
                <a:cs typeface="Times New Roman" charset="0"/>
              </a:rPr>
              <a:t>I’m </a:t>
            </a:r>
            <a:r>
              <a:rPr lang="en-GB" sz="1600" dirty="0">
                <a:latin typeface="Times New Roman" charset="0"/>
                <a:ea typeface="Times New Roman" charset="0"/>
                <a:cs typeface="Times New Roman" charset="0"/>
              </a:rPr>
              <a:t>really sorry. I’ll take it back to the kitchen.</a:t>
            </a:r>
            <a:endParaRPr lang="en-US" sz="16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3711" y="6216450"/>
            <a:ext cx="34138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111111"/>
                </a:solidFill>
                <a:latin typeface="+mj-lt"/>
              </a:rPr>
              <a:t>OUP </a:t>
            </a:r>
            <a:r>
              <a:rPr lang="en-US" sz="1200" b="1" i="1" dirty="0" smtClean="0">
                <a:solidFill>
                  <a:srgbClr val="111111"/>
                </a:solidFill>
                <a:latin typeface="+mj-lt"/>
              </a:rPr>
              <a:t>English </a:t>
            </a:r>
            <a:r>
              <a:rPr lang="en-US" sz="1200" b="1" i="1" dirty="0">
                <a:solidFill>
                  <a:srgbClr val="111111"/>
                </a:solidFill>
                <a:latin typeface="+mj-lt"/>
              </a:rPr>
              <a:t>File </a:t>
            </a:r>
            <a:r>
              <a:rPr lang="en-US" sz="1200" b="1" dirty="0" smtClean="0">
                <a:solidFill>
                  <a:srgbClr val="111111"/>
                </a:solidFill>
                <a:latin typeface="+mj-lt"/>
              </a:rPr>
              <a:t>3</a:t>
            </a:r>
            <a:r>
              <a:rPr lang="en-US" sz="1200" b="1" baseline="30000" dirty="0" smtClean="0">
                <a:solidFill>
                  <a:srgbClr val="111111"/>
                </a:solidFill>
                <a:latin typeface="+mj-lt"/>
              </a:rPr>
              <a:t>rd</a:t>
            </a:r>
            <a:r>
              <a:rPr lang="en-US" sz="1200" b="1" dirty="0" smtClean="0">
                <a:solidFill>
                  <a:srgbClr val="111111"/>
                </a:solidFill>
                <a:latin typeface="+mj-lt"/>
              </a:rPr>
              <a:t> edition</a:t>
            </a:r>
            <a:r>
              <a:rPr lang="en-US" sz="1200" b="1" dirty="0">
                <a:solidFill>
                  <a:srgbClr val="111111"/>
                </a:solidFill>
                <a:latin typeface="+mj-lt"/>
              </a:rPr>
              <a:t>: </a:t>
            </a:r>
            <a:r>
              <a:rPr lang="en-US" sz="1200" b="1" dirty="0" smtClean="0">
                <a:solidFill>
                  <a:srgbClr val="111111"/>
                </a:solidFill>
                <a:latin typeface="+mj-lt"/>
              </a:rPr>
              <a:t>Pre-intermediate (2012)</a:t>
            </a:r>
            <a:endParaRPr lang="en-US" sz="1200" b="1" i="0" dirty="0">
              <a:solidFill>
                <a:srgbClr val="111111"/>
              </a:solidFill>
              <a:effectLst/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9525" y="3239398"/>
            <a:ext cx="628871" cy="37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8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Exam preparation with a coursebook?</a:t>
            </a:r>
            <a:endParaRPr lang="en-GB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90720">
            <a:off x="7927965" y="1086919"/>
            <a:ext cx="803626" cy="11292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11" y="1210008"/>
            <a:ext cx="6512118" cy="8286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3711" y="6216450"/>
            <a:ext cx="34138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111111"/>
                </a:solidFill>
                <a:latin typeface="+mj-lt"/>
              </a:rPr>
              <a:t>OUP </a:t>
            </a:r>
            <a:r>
              <a:rPr lang="en-US" sz="1200" b="1" i="1" dirty="0" smtClean="0">
                <a:solidFill>
                  <a:srgbClr val="111111"/>
                </a:solidFill>
                <a:latin typeface="+mj-lt"/>
              </a:rPr>
              <a:t>English </a:t>
            </a:r>
            <a:r>
              <a:rPr lang="en-US" sz="1200" b="1" i="1" dirty="0">
                <a:solidFill>
                  <a:srgbClr val="111111"/>
                </a:solidFill>
                <a:latin typeface="+mj-lt"/>
              </a:rPr>
              <a:t>File </a:t>
            </a:r>
            <a:r>
              <a:rPr lang="en-US" sz="1200" b="1" dirty="0" smtClean="0">
                <a:solidFill>
                  <a:srgbClr val="111111"/>
                </a:solidFill>
                <a:latin typeface="+mj-lt"/>
              </a:rPr>
              <a:t>3</a:t>
            </a:r>
            <a:r>
              <a:rPr lang="en-US" sz="1200" b="1" baseline="30000" dirty="0" smtClean="0">
                <a:solidFill>
                  <a:srgbClr val="111111"/>
                </a:solidFill>
                <a:latin typeface="+mj-lt"/>
              </a:rPr>
              <a:t>rd</a:t>
            </a:r>
            <a:r>
              <a:rPr lang="en-US" sz="1200" b="1" dirty="0" smtClean="0">
                <a:solidFill>
                  <a:srgbClr val="111111"/>
                </a:solidFill>
                <a:latin typeface="+mj-lt"/>
              </a:rPr>
              <a:t> edition</a:t>
            </a:r>
            <a:r>
              <a:rPr lang="en-US" sz="1200" b="1" dirty="0">
                <a:solidFill>
                  <a:srgbClr val="111111"/>
                </a:solidFill>
                <a:latin typeface="+mj-lt"/>
              </a:rPr>
              <a:t>: </a:t>
            </a:r>
            <a:r>
              <a:rPr lang="en-US" sz="1200" b="1" dirty="0" smtClean="0">
                <a:solidFill>
                  <a:srgbClr val="111111"/>
                </a:solidFill>
                <a:latin typeface="+mj-lt"/>
              </a:rPr>
              <a:t>Pre-intermediate (2012)</a:t>
            </a:r>
            <a:endParaRPr lang="en-US" sz="1200" b="1" i="0" dirty="0">
              <a:solidFill>
                <a:srgbClr val="111111"/>
              </a:solidFill>
              <a:effectLst/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88" y="2082594"/>
            <a:ext cx="3235327" cy="408994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2144" y="2968907"/>
            <a:ext cx="4726733" cy="218983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04314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335432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noProof="0" dirty="0" smtClean="0"/>
              <a:t>Look at </a:t>
            </a:r>
            <a:r>
              <a:rPr lang="en-GB" sz="2400" b="1" u="sng" noProof="0" dirty="0" smtClean="0"/>
              <a:t>one</a:t>
            </a:r>
            <a:r>
              <a:rPr lang="en-GB" sz="2400" b="1" noProof="0" dirty="0" smtClean="0"/>
              <a:t> of the other sample tasks on the handout: </a:t>
            </a:r>
          </a:p>
          <a:p>
            <a:pPr marL="0" indent="0">
              <a:buNone/>
            </a:pPr>
            <a:r>
              <a:rPr lang="en-GB" sz="2400" b="1" dirty="0"/>
              <a:t>	</a:t>
            </a:r>
            <a:r>
              <a:rPr lang="en-GB" sz="2400" b="1" dirty="0" smtClean="0"/>
              <a:t>Speaking: P</a:t>
            </a:r>
            <a:r>
              <a:rPr lang="en-GB" sz="2400" b="1" noProof="0" dirty="0" err="1" smtClean="0"/>
              <a:t>icture</a:t>
            </a:r>
            <a:r>
              <a:rPr lang="en-GB" sz="2400" b="1" noProof="0" dirty="0" smtClean="0"/>
              <a:t> Story (B2) </a:t>
            </a:r>
          </a:p>
          <a:p>
            <a:pPr marL="0" indent="0">
              <a:buNone/>
            </a:pPr>
            <a:r>
              <a:rPr lang="en-GB" sz="2400" b="1" noProof="0" dirty="0" smtClean="0"/>
              <a:t>	</a:t>
            </a:r>
            <a:r>
              <a:rPr lang="en-GB" sz="2400" b="1" u="sng" noProof="0" dirty="0" smtClean="0"/>
              <a:t>or </a:t>
            </a:r>
          </a:p>
          <a:p>
            <a:pPr marL="0" indent="0">
              <a:buNone/>
            </a:pPr>
            <a:r>
              <a:rPr lang="en-GB" sz="2400" b="1" dirty="0"/>
              <a:t>	</a:t>
            </a:r>
            <a:r>
              <a:rPr lang="en-GB" sz="2400" b="1" dirty="0" smtClean="0"/>
              <a:t>Listening: </a:t>
            </a:r>
            <a:r>
              <a:rPr lang="en-GB" sz="2400" b="1" noProof="0" dirty="0" smtClean="0"/>
              <a:t>Making Notes (B1)</a:t>
            </a:r>
            <a:endParaRPr lang="en-GB" sz="2400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Euroexam – sample tasks</a:t>
            </a:r>
            <a:endParaRPr lang="en-GB" noProof="0" dirty="0"/>
          </a:p>
        </p:txBody>
      </p:sp>
      <p:sp>
        <p:nvSpPr>
          <p:cNvPr id="7" name="Rectangle 6"/>
          <p:cNvSpPr/>
          <p:nvPr/>
        </p:nvSpPr>
        <p:spPr>
          <a:xfrm>
            <a:off x="726246" y="3511101"/>
            <a:ext cx="67314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A  What </a:t>
            </a:r>
            <a:r>
              <a:rPr lang="en-US" sz="2400" b="1" dirty="0">
                <a:ea typeface="Calibri" charset="0"/>
                <a:cs typeface="Times New Roman" charset="0"/>
              </a:rPr>
              <a:t>language / skills </a:t>
            </a:r>
            <a:r>
              <a:rPr lang="en-US" sz="2400" dirty="0">
                <a:latin typeface="+mj-lt"/>
                <a:ea typeface="Calibri" charset="0"/>
                <a:cs typeface="Times New Roman" charset="0"/>
              </a:rPr>
              <a:t>is </a:t>
            </a: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this task testing?</a:t>
            </a:r>
            <a:endParaRPr lang="en-US" sz="2400" dirty="0">
              <a:effectLst/>
              <a:latin typeface="+mj-lt"/>
              <a:ea typeface="Calibri" charset="0"/>
              <a:cs typeface="Times New Roman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650" y="3998770"/>
            <a:ext cx="7038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B  What </a:t>
            </a:r>
            <a:r>
              <a:rPr lang="en-US" sz="2400" b="1" dirty="0">
                <a:ea typeface="Calibri" charset="0"/>
                <a:cs typeface="Times New Roman" charset="0"/>
              </a:rPr>
              <a:t>activities</a:t>
            </a:r>
            <a:r>
              <a:rPr lang="en-US" sz="2400" dirty="0">
                <a:latin typeface="+mj-lt"/>
                <a:ea typeface="Calibri" charset="0"/>
                <a:cs typeface="Times New Roman" charset="0"/>
              </a:rPr>
              <a:t> could you do in the classroom to help prepare students for this?</a:t>
            </a:r>
            <a:endParaRPr lang="en-US" sz="2400" dirty="0">
              <a:effectLst/>
              <a:latin typeface="+mj-lt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614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335432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noProof="0" dirty="0" smtClean="0"/>
              <a:t>Euroexam Level B2 – SPEAKING – Picture Story, Task Two</a:t>
            </a:r>
            <a:endParaRPr lang="en-GB" sz="2400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Euroexam – sample speaking item</a:t>
            </a:r>
            <a:endParaRPr lang="en-GB" noProof="0" dirty="0"/>
          </a:p>
        </p:txBody>
      </p:sp>
      <p:sp>
        <p:nvSpPr>
          <p:cNvPr id="2" name="Rectangle 1"/>
          <p:cNvSpPr/>
          <p:nvPr/>
        </p:nvSpPr>
        <p:spPr>
          <a:xfrm>
            <a:off x="628650" y="2012326"/>
            <a:ext cx="7886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i="1" dirty="0">
                <a:latin typeface="Gill Sans" charset="0"/>
                <a:ea typeface="Calibri" charset="0"/>
              </a:rPr>
              <a:t>The story starts like this: “As usual on Mondays, Tim’s alarm clock went off at 7 o’clock.”</a:t>
            </a:r>
            <a:endParaRPr lang="en-US" dirty="0">
              <a:effectLst/>
              <a:latin typeface="Times New Roman" charset="0"/>
              <a:ea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417" y="2381658"/>
            <a:ext cx="6004874" cy="40047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01204" y="6358717"/>
            <a:ext cx="2957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0"/>
              </a:spcAft>
            </a:pPr>
            <a:r>
              <a:rPr lang="en-US" i="1" dirty="0">
                <a:latin typeface="Calibri" charset="0"/>
                <a:ea typeface="Calibri" charset="0"/>
              </a:rPr>
              <a:t> </a:t>
            </a:r>
            <a:r>
              <a:rPr lang="en-US" sz="1400" i="1" dirty="0">
                <a:latin typeface="Calibri" charset="0"/>
                <a:ea typeface="Calibri" charset="0"/>
              </a:rPr>
              <a:t>(+ 6 more pictures, not included here)</a:t>
            </a:r>
            <a:endParaRPr lang="en-US" sz="1400" dirty="0">
              <a:effectLst/>
              <a:latin typeface="Times New Roman" charset="0"/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96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335432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noProof="0" dirty="0" smtClean="0"/>
              <a:t>Euroexam Level B2 – SPEAKING – Picture Story, Task Two</a:t>
            </a:r>
            <a:endParaRPr lang="en-GB" sz="2400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Euroexam – sample speaking item</a:t>
            </a:r>
            <a:endParaRPr lang="en-GB" noProof="0" dirty="0"/>
          </a:p>
        </p:txBody>
      </p:sp>
      <p:sp>
        <p:nvSpPr>
          <p:cNvPr id="2" name="Rectangle 1"/>
          <p:cNvSpPr/>
          <p:nvPr/>
        </p:nvSpPr>
        <p:spPr>
          <a:xfrm>
            <a:off x="628650" y="2012326"/>
            <a:ext cx="7886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i="1" dirty="0">
                <a:latin typeface="Gill Sans" charset="0"/>
                <a:ea typeface="Calibri" charset="0"/>
              </a:rPr>
              <a:t>The story starts like this: “As usual on Mondays, Tim’s alarm clock went off at 7 o’clock.”</a:t>
            </a:r>
            <a:endParaRPr lang="en-US" dirty="0">
              <a:effectLst/>
              <a:latin typeface="Times New Roman" charset="0"/>
              <a:ea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90" y="2486790"/>
            <a:ext cx="2681592" cy="17884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26246" y="4443535"/>
            <a:ext cx="7038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B  What </a:t>
            </a:r>
            <a:r>
              <a:rPr lang="en-US" sz="2400" b="1" dirty="0">
                <a:ea typeface="Calibri" charset="0"/>
                <a:cs typeface="Times New Roman" charset="0"/>
              </a:rPr>
              <a:t>activities</a:t>
            </a:r>
            <a:r>
              <a:rPr lang="en-US" sz="2400" dirty="0">
                <a:latin typeface="+mj-lt"/>
                <a:ea typeface="Calibri" charset="0"/>
                <a:cs typeface="Times New Roman" charset="0"/>
              </a:rPr>
              <a:t> could you do in the classroom to help prepare students for this?</a:t>
            </a:r>
            <a:endParaRPr lang="en-US" sz="2400" dirty="0">
              <a:effectLst/>
              <a:latin typeface="+mj-lt"/>
              <a:ea typeface="Calibri" charset="0"/>
              <a:cs typeface="Times New Roman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02211" y="2549996"/>
            <a:ext cx="3844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A  What </a:t>
            </a:r>
            <a:r>
              <a:rPr lang="en-US" sz="2400" b="1" dirty="0">
                <a:ea typeface="Calibri" charset="0"/>
                <a:cs typeface="Times New Roman" charset="0"/>
              </a:rPr>
              <a:t>language / skills </a:t>
            </a:r>
            <a:r>
              <a:rPr lang="en-US" sz="2400" dirty="0">
                <a:latin typeface="+mj-lt"/>
                <a:ea typeface="Calibri" charset="0"/>
                <a:cs typeface="Times New Roman" charset="0"/>
              </a:rPr>
              <a:t>is </a:t>
            </a: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this task testing?</a:t>
            </a:r>
            <a:endParaRPr lang="en-US" sz="2400" dirty="0">
              <a:effectLst/>
              <a:latin typeface="+mj-lt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799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“exams”: What words come to mind?</a:t>
            </a:r>
            <a:endParaRPr lang="en-GB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998" y="4429704"/>
            <a:ext cx="1824566" cy="18069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183" y="3529916"/>
            <a:ext cx="1985368" cy="14813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083" y="2630127"/>
            <a:ext cx="1799577" cy="17995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7882" y="2398316"/>
            <a:ext cx="2330334" cy="1797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1352" y="4787667"/>
            <a:ext cx="1620274" cy="1582214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973554" y="1934676"/>
            <a:ext cx="2272566" cy="1197144"/>
          </a:xfrm>
          <a:prstGeom prst="wedgeRoundRectCallout">
            <a:avLst>
              <a:gd name="adj1" fmla="val -61107"/>
              <a:gd name="adj2" fmla="val -99752"/>
              <a:gd name="adj3" fmla="val 16667"/>
            </a:avLst>
          </a:prstGeom>
          <a:solidFill>
            <a:srgbClr val="FFCB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smtClean="0">
                <a:solidFill>
                  <a:srgbClr val="21409A"/>
                </a:solidFill>
                <a:latin typeface="+mj-lt"/>
              </a:rPr>
              <a:t>exams!</a:t>
            </a:r>
            <a:endParaRPr lang="en-GB" sz="4000" dirty="0" smtClean="0">
              <a:solidFill>
                <a:srgbClr val="21409A"/>
              </a:solidFill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5740" y="1117285"/>
            <a:ext cx="1040129" cy="14250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726" y="5115595"/>
            <a:ext cx="1069457" cy="152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22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335432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noProof="0" dirty="0" smtClean="0"/>
              <a:t>Euroexam Level B2 – SPEAKING – Picture Story, Task Two</a:t>
            </a:r>
            <a:endParaRPr lang="en-GB" sz="2400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Euroexam – sample speaking item</a:t>
            </a:r>
            <a:endParaRPr lang="en-GB" noProof="0" dirty="0"/>
          </a:p>
        </p:txBody>
      </p:sp>
      <p:sp>
        <p:nvSpPr>
          <p:cNvPr id="2" name="Rectangle 1"/>
          <p:cNvSpPr/>
          <p:nvPr/>
        </p:nvSpPr>
        <p:spPr>
          <a:xfrm>
            <a:off x="628650" y="2012326"/>
            <a:ext cx="7886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i="1" dirty="0">
                <a:latin typeface="Gill Sans" charset="0"/>
                <a:ea typeface="Calibri" charset="0"/>
              </a:rPr>
              <a:t>The story starts like this: “As usual on Mondays, Tim’s alarm clock went off at 7 o’clock.”</a:t>
            </a:r>
            <a:endParaRPr lang="en-US" dirty="0">
              <a:effectLst/>
              <a:latin typeface="Times New Roman" charset="0"/>
              <a:ea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90" y="2486790"/>
            <a:ext cx="2681592" cy="17884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02211" y="2549996"/>
            <a:ext cx="3844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A  What </a:t>
            </a:r>
            <a:r>
              <a:rPr lang="en-US" sz="2400" b="1" dirty="0">
                <a:ea typeface="Calibri" charset="0"/>
                <a:cs typeface="Times New Roman" charset="0"/>
              </a:rPr>
              <a:t>language / skills </a:t>
            </a:r>
            <a:r>
              <a:rPr lang="en-US" sz="2400" dirty="0">
                <a:latin typeface="+mj-lt"/>
                <a:ea typeface="Calibri" charset="0"/>
                <a:cs typeface="Times New Roman" charset="0"/>
              </a:rPr>
              <a:t>is </a:t>
            </a: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this task testing?</a:t>
            </a:r>
            <a:endParaRPr lang="en-US" sz="2400" dirty="0">
              <a:effectLst/>
              <a:latin typeface="+mj-lt"/>
              <a:ea typeface="Calibri" charset="0"/>
              <a:cs typeface="Times New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15003" y="3511101"/>
            <a:ext cx="55121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sz="2400" dirty="0">
                <a:latin typeface="+mj-lt"/>
                <a:ea typeface="Calibri" charset="0"/>
                <a:cs typeface="Times New Roman" charset="0"/>
              </a:rPr>
              <a:t>Ability to </a:t>
            </a: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produce continuous speech with a cohesive, logical story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Use of appropriate past tenses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Use of linking words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dirty="0">
                <a:latin typeface="+mj-lt"/>
                <a:ea typeface="Calibri" charset="0"/>
                <a:cs typeface="Times New Roman" charset="0"/>
              </a:rPr>
              <a:t>Use of descriptive </a:t>
            </a: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language 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   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dirty="0">
                <a:latin typeface="+mj-lt"/>
                <a:ea typeface="Calibri" charset="0"/>
                <a:cs typeface="Times New Roman" charset="0"/>
              </a:rPr>
              <a:t> </a:t>
            </a:r>
            <a:endParaRPr lang="en-US" sz="2400" dirty="0" smtClean="0">
              <a:latin typeface="+mj-lt"/>
              <a:ea typeface="Calibri" charset="0"/>
              <a:cs typeface="Times New Roman" charset="0"/>
            </a:endParaRPr>
          </a:p>
          <a:p>
            <a:pPr marL="342900" indent="-342900">
              <a:buFont typeface="Wingdings" charset="2"/>
              <a:buChar char="ü"/>
            </a:pPr>
            <a:endParaRPr lang="en-US" sz="2400" dirty="0" smtClean="0">
              <a:latin typeface="+mj-lt"/>
              <a:ea typeface="Calibri" charset="0"/>
              <a:cs typeface="Times New Roman" charset="0"/>
            </a:endParaRPr>
          </a:p>
          <a:p>
            <a:pPr marL="342900" indent="-342900">
              <a:buFont typeface="Wingdings" charset="2"/>
              <a:buChar char="ü"/>
            </a:pPr>
            <a:endParaRPr lang="en-US" sz="2400" dirty="0" smtClean="0">
              <a:latin typeface="+mj-lt"/>
              <a:ea typeface="Calibri" charset="0"/>
              <a:cs typeface="Times New Roman" charset="0"/>
            </a:endParaRPr>
          </a:p>
          <a:p>
            <a:pPr marL="342900" indent="-342900">
              <a:buFont typeface="Wingdings" charset="2"/>
              <a:buChar char="ü"/>
            </a:pPr>
            <a:endParaRPr lang="en-US" sz="2400" dirty="0">
              <a:ea typeface="Calibri" charset="0"/>
              <a:cs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390" y="5000672"/>
            <a:ext cx="2258420" cy="147732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mtClean="0">
                <a:ea typeface="Calibri" charset="0"/>
                <a:cs typeface="Times New Roman" charset="0"/>
              </a:rPr>
              <a:t>NB: Students </a:t>
            </a:r>
            <a:r>
              <a:rPr lang="en-US" dirty="0">
                <a:ea typeface="Calibri" charset="0"/>
                <a:cs typeface="Times New Roman" charset="0"/>
              </a:rPr>
              <a:t>should not read from notes; they should focus on the story, not individual pictures</a:t>
            </a:r>
          </a:p>
        </p:txBody>
      </p:sp>
    </p:spTree>
    <p:extLst>
      <p:ext uri="{BB962C8B-B14F-4D97-AF65-F5344CB8AC3E}">
        <p14:creationId xmlns:p14="http://schemas.microsoft.com/office/powerpoint/2010/main" val="46759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335432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noProof="0" dirty="0" smtClean="0"/>
              <a:t>Euroexam Level B2 – SPEAKING – Picture Story, Task Two</a:t>
            </a:r>
            <a:endParaRPr lang="en-GB" sz="2400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Euroexam – sample speaking item</a:t>
            </a:r>
            <a:endParaRPr lang="en-GB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50" y="1798648"/>
            <a:ext cx="2286878" cy="15251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73842" y="2330397"/>
            <a:ext cx="5041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B  </a:t>
            </a:r>
            <a:r>
              <a:rPr lang="en-US" sz="2400" b="1" dirty="0" smtClean="0">
                <a:ea typeface="Calibri" charset="0"/>
                <a:cs typeface="Times New Roman" charset="0"/>
              </a:rPr>
              <a:t>Activities</a:t>
            </a: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 to </a:t>
            </a:r>
            <a:r>
              <a:rPr lang="en-US" sz="2400" dirty="0">
                <a:latin typeface="+mj-lt"/>
                <a:ea typeface="Calibri" charset="0"/>
                <a:cs typeface="Times New Roman" charset="0"/>
              </a:rPr>
              <a:t>help prepare </a:t>
            </a: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students:</a:t>
            </a:r>
            <a:endParaRPr lang="en-US" sz="2400" dirty="0">
              <a:effectLst/>
              <a:latin typeface="+mj-lt"/>
              <a:ea typeface="Calibri" charset="0"/>
              <a:cs typeface="Times New Roman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8650" y="3393785"/>
            <a:ext cx="844501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 charset="0"/>
              <a:buChar char="o"/>
            </a:pP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Use any (series of)</a:t>
            </a:r>
            <a:r>
              <a:rPr lang="en-US" sz="2400" dirty="0">
                <a:latin typeface="+mj-lt"/>
                <a:ea typeface="Calibri" charset="0"/>
                <a:cs typeface="Times New Roman" charset="0"/>
              </a:rPr>
              <a:t> </a:t>
            </a: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pictures; encourage students to invent a story</a:t>
            </a:r>
          </a:p>
          <a:p>
            <a:pPr marL="342900" indent="-342900">
              <a:buFont typeface="Courier New" charset="0"/>
              <a:buChar char="o"/>
            </a:pP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Before / after stories (1 picture); compare</a:t>
            </a:r>
          </a:p>
          <a:p>
            <a:pPr marL="342900" indent="-342900">
              <a:buFont typeface="Courier New" charset="0"/>
              <a:buChar char="o"/>
            </a:pP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Give students 5 words: make a story</a:t>
            </a:r>
          </a:p>
          <a:p>
            <a:pPr marL="342900" indent="-342900">
              <a:buFont typeface="Courier New" charset="0"/>
              <a:buChar char="o"/>
            </a:pP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Round-the-class stories</a:t>
            </a:r>
          </a:p>
          <a:p>
            <a:pPr marL="342900" indent="-342900">
              <a:buFont typeface="Courier New" charset="0"/>
              <a:buChar char="o"/>
            </a:pP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Groups get set of linking words: in turn, add to story &amp; </a:t>
            </a:r>
            <a:r>
              <a:rPr lang="en-US" sz="2400" smtClean="0">
                <a:latin typeface="+mj-lt"/>
                <a:ea typeface="Calibri" charset="0"/>
                <a:cs typeface="Times New Roman" charset="0"/>
              </a:rPr>
              <a:t>use word</a:t>
            </a:r>
            <a:endParaRPr lang="en-US" sz="2400" dirty="0" smtClean="0">
              <a:latin typeface="+mj-lt"/>
              <a:ea typeface="Calibri" charset="0"/>
              <a:cs typeface="Times New Roman" charset="0"/>
            </a:endParaRPr>
          </a:p>
          <a:p>
            <a:pPr marL="342900" indent="-342900">
              <a:buFont typeface="Courier New" charset="0"/>
              <a:buChar char="o"/>
            </a:pP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‘consequences’: group stories, line by line</a:t>
            </a:r>
          </a:p>
          <a:p>
            <a:pPr marL="342900" indent="-342900">
              <a:buFont typeface="Courier New" charset="0"/>
              <a:buChar char="o"/>
            </a:pP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Re-order jumbled stories  </a:t>
            </a:r>
          </a:p>
          <a:p>
            <a:pPr marL="342900" indent="-342900">
              <a:buFont typeface="Courier New" charset="0"/>
              <a:buChar char="o"/>
            </a:pPr>
            <a:r>
              <a:rPr lang="en-US" sz="2400" dirty="0">
                <a:latin typeface="+mj-lt"/>
                <a:ea typeface="Calibri" charset="0"/>
                <a:cs typeface="Times New Roman" charset="0"/>
              </a:rPr>
              <a:t> </a:t>
            </a:r>
            <a:endParaRPr lang="en-US" sz="2400" dirty="0" smtClean="0">
              <a:latin typeface="+mj-lt"/>
              <a:ea typeface="Calibri" charset="0"/>
              <a:cs typeface="Times New Roman" charset="0"/>
            </a:endParaRPr>
          </a:p>
          <a:p>
            <a:pPr marL="342900" indent="-342900">
              <a:buFont typeface="Courier New" charset="0"/>
              <a:buChar char="o"/>
            </a:pPr>
            <a:r>
              <a:rPr lang="en-US" sz="2400" dirty="0">
                <a:latin typeface="+mj-lt"/>
                <a:ea typeface="Calibri" charset="0"/>
                <a:cs typeface="Times New Roman" charset="0"/>
              </a:rPr>
              <a:t> </a:t>
            </a:r>
            <a:endParaRPr lang="en-US" sz="2400" dirty="0" smtClean="0">
              <a:latin typeface="+mj-lt"/>
              <a:ea typeface="Calibri" charset="0"/>
              <a:cs typeface="Times New Roman" charset="0"/>
            </a:endParaRPr>
          </a:p>
          <a:p>
            <a:pPr marL="342900" indent="-342900">
              <a:buFont typeface="Courier New" charset="0"/>
              <a:buChar char="o"/>
            </a:pPr>
            <a:endParaRPr lang="en-US" sz="2400" dirty="0" smtClean="0">
              <a:latin typeface="+mj-lt"/>
              <a:ea typeface="Calibri" charset="0"/>
              <a:cs typeface="Times New Roman" charset="0"/>
            </a:endParaRPr>
          </a:p>
          <a:p>
            <a:pPr marL="342900" indent="-342900">
              <a:buFont typeface="Courier New" charset="0"/>
              <a:buChar char="o"/>
            </a:pPr>
            <a:endParaRPr lang="en-US" sz="2400" dirty="0">
              <a:effectLst/>
              <a:latin typeface="+mj-lt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403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335432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noProof="0" dirty="0" smtClean="0"/>
              <a:t>Euroexam Level B1 – LISTENING – Making Notes, Task Two</a:t>
            </a:r>
            <a:endParaRPr lang="en-GB" sz="2400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Euroexam – sample listening item</a:t>
            </a:r>
            <a:endParaRPr lang="en-GB" noProof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081" y="1888302"/>
            <a:ext cx="5223759" cy="396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08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335432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noProof="0" dirty="0" smtClean="0"/>
              <a:t>Euroexam Level B1 – LISTENING – Making Notes, Task Two</a:t>
            </a:r>
            <a:endParaRPr lang="en-GB" sz="2400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Euroexam – sample listening item</a:t>
            </a:r>
            <a:endParaRPr lang="en-GB" noProof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34" y="1898306"/>
            <a:ext cx="2260879" cy="17162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23413" y="3637570"/>
            <a:ext cx="54071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Listening for key information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Being tolerant of not understanding every word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dirty="0" smtClean="0">
                <a:ea typeface="Calibri" charset="0"/>
                <a:cs typeface="Times New Roman" charset="0"/>
              </a:rPr>
              <a:t> 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dirty="0">
                <a:ea typeface="Calibri" charset="0"/>
                <a:cs typeface="Times New Roman" charset="0"/>
              </a:rPr>
              <a:t> </a:t>
            </a:r>
            <a:endParaRPr lang="en-US" sz="2400" dirty="0" smtClean="0">
              <a:ea typeface="Calibri" charset="0"/>
              <a:cs typeface="Times New Roman" charset="0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400" dirty="0" smtClean="0">
                <a:ea typeface="Calibri" charset="0"/>
                <a:cs typeface="Times New Roman" charset="0"/>
              </a:rPr>
              <a:t> </a:t>
            </a:r>
            <a:endParaRPr lang="en-US" sz="2400" dirty="0">
              <a:effectLst/>
              <a:latin typeface="+mj-lt"/>
              <a:ea typeface="Calibri" charset="0"/>
              <a:cs typeface="Times New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23005" y="2419368"/>
            <a:ext cx="40376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A  What </a:t>
            </a:r>
            <a:r>
              <a:rPr lang="en-US" sz="2400" b="1" dirty="0">
                <a:ea typeface="Calibri" charset="0"/>
                <a:cs typeface="Times New Roman" charset="0"/>
              </a:rPr>
              <a:t>language / skills </a:t>
            </a:r>
            <a:r>
              <a:rPr lang="en-US" sz="2400" dirty="0">
                <a:latin typeface="+mj-lt"/>
                <a:ea typeface="Calibri" charset="0"/>
                <a:cs typeface="Times New Roman" charset="0"/>
              </a:rPr>
              <a:t>is </a:t>
            </a: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this task testing?</a:t>
            </a:r>
            <a:endParaRPr lang="en-US" sz="2400" dirty="0">
              <a:effectLst/>
              <a:latin typeface="+mj-lt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815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335432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noProof="0" dirty="0" smtClean="0"/>
              <a:t>Euroexam Level B1 – LISTENING – Making Notes, Task Two</a:t>
            </a:r>
            <a:endParaRPr lang="en-GB" sz="2400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Euroexam – sample listening item</a:t>
            </a:r>
            <a:endParaRPr lang="en-GB" noProof="0" dirty="0"/>
          </a:p>
        </p:txBody>
      </p:sp>
      <p:sp>
        <p:nvSpPr>
          <p:cNvPr id="10" name="Rectangle 9"/>
          <p:cNvSpPr/>
          <p:nvPr/>
        </p:nvSpPr>
        <p:spPr>
          <a:xfrm>
            <a:off x="572569" y="3675870"/>
            <a:ext cx="814205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 charset="0"/>
              <a:buChar char="o"/>
            </a:pPr>
            <a:r>
              <a:rPr lang="en-US" sz="2400" dirty="0">
                <a:latin typeface="+mj-lt"/>
                <a:ea typeface="Calibri" charset="0"/>
                <a:cs typeface="Times New Roman" charset="0"/>
              </a:rPr>
              <a:t>Hand out text title +/or picture: students predict content</a:t>
            </a:r>
          </a:p>
          <a:p>
            <a:pPr marL="342900" indent="-342900">
              <a:buFont typeface="Courier New" charset="0"/>
              <a:buChar char="o"/>
            </a:pP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Sts guess </a:t>
            </a:r>
            <a:r>
              <a:rPr lang="en-US" sz="2400" dirty="0">
                <a:latin typeface="+mj-lt"/>
                <a:ea typeface="Calibri" charset="0"/>
                <a:cs typeface="Times New Roman" charset="0"/>
              </a:rPr>
              <a:t>missing information; listen to check</a:t>
            </a:r>
          </a:p>
          <a:p>
            <a:pPr marL="342900" indent="-342900">
              <a:buFont typeface="Courier New" charset="0"/>
              <a:buChar char="o"/>
            </a:pP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Discuss abbreviations, e.g. </a:t>
            </a:r>
            <a:r>
              <a:rPr lang="en-US" sz="2400" i="1" dirty="0" smtClean="0">
                <a:latin typeface="+mj-lt"/>
                <a:ea typeface="Calibri" charset="0"/>
                <a:cs typeface="Times New Roman" charset="0"/>
              </a:rPr>
              <a:t>information, about, including, </a:t>
            </a: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etc. </a:t>
            </a:r>
            <a:endParaRPr lang="en-US" sz="2400" dirty="0">
              <a:latin typeface="+mj-lt"/>
              <a:ea typeface="Calibri" charset="0"/>
              <a:cs typeface="Times New Roman" charset="0"/>
            </a:endParaRPr>
          </a:p>
          <a:p>
            <a:pPr marL="342900" indent="-342900">
              <a:buFont typeface="Courier New" charset="0"/>
              <a:buChar char="o"/>
            </a:pPr>
            <a:r>
              <a:rPr lang="en-US" sz="2400" dirty="0" smtClean="0">
                <a:effectLst/>
                <a:latin typeface="+mj-lt"/>
                <a:ea typeface="Calibri" charset="0"/>
                <a:cs typeface="Times New Roman" charset="0"/>
              </a:rPr>
              <a:t>Underline words probably stressed in text; listen to compare </a:t>
            </a:r>
          </a:p>
          <a:p>
            <a:pPr marL="342900" indent="-342900">
              <a:buFont typeface="Courier New" charset="0"/>
              <a:buChar char="o"/>
            </a:pPr>
            <a:r>
              <a:rPr lang="en-US" sz="2400" dirty="0">
                <a:latin typeface="+mj-lt"/>
                <a:ea typeface="Calibri" charset="0"/>
                <a:cs typeface="Times New Roman" charset="0"/>
              </a:rPr>
              <a:t>Hand out </a:t>
            </a:r>
            <a:r>
              <a:rPr lang="en-US" sz="2400" u="sng" dirty="0">
                <a:latin typeface="+mj-lt"/>
                <a:ea typeface="Calibri" charset="0"/>
                <a:cs typeface="Times New Roman" charset="0"/>
              </a:rPr>
              <a:t>complete</a:t>
            </a:r>
            <a:r>
              <a:rPr lang="en-US" sz="2400" dirty="0">
                <a:latin typeface="+mj-lt"/>
                <a:ea typeface="Calibri" charset="0"/>
                <a:cs typeface="Times New Roman" charset="0"/>
              </a:rPr>
              <a:t> text: sts underline key info; compare</a:t>
            </a:r>
          </a:p>
          <a:p>
            <a:pPr marL="342900" indent="-342900">
              <a:buFont typeface="Courier New" charset="0"/>
              <a:buChar char="o"/>
            </a:pP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 </a:t>
            </a:r>
          </a:p>
          <a:p>
            <a:pPr marL="342900" indent="-342900">
              <a:buFont typeface="Courier New" charset="0"/>
              <a:buChar char="o"/>
            </a:pPr>
            <a:r>
              <a:rPr lang="en-US" sz="2400" dirty="0" smtClean="0">
                <a:effectLst/>
                <a:latin typeface="+mj-lt"/>
                <a:ea typeface="Calibri" charset="0"/>
                <a:cs typeface="Times New Roman" charset="0"/>
              </a:rPr>
              <a:t> </a:t>
            </a: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 </a:t>
            </a:r>
          </a:p>
          <a:p>
            <a:pPr marL="342900" indent="-342900">
              <a:buFont typeface="Courier New" charset="0"/>
              <a:buChar char="o"/>
            </a:pPr>
            <a:endParaRPr lang="en-US" sz="2400" dirty="0">
              <a:effectLst/>
              <a:latin typeface="+mj-lt"/>
              <a:ea typeface="Calibri" charset="0"/>
              <a:cs typeface="Times New Roman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01519" y="2526919"/>
            <a:ext cx="5041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B  </a:t>
            </a:r>
            <a:r>
              <a:rPr lang="en-US" sz="2400" b="1" dirty="0" smtClean="0">
                <a:ea typeface="Calibri" charset="0"/>
                <a:cs typeface="Times New Roman" charset="0"/>
              </a:rPr>
              <a:t>Activities</a:t>
            </a: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 to </a:t>
            </a:r>
            <a:r>
              <a:rPr lang="en-US" sz="2400" dirty="0">
                <a:latin typeface="+mj-lt"/>
                <a:ea typeface="Calibri" charset="0"/>
                <a:cs typeface="Times New Roman" charset="0"/>
              </a:rPr>
              <a:t>help prepare </a:t>
            </a:r>
            <a:r>
              <a:rPr lang="en-US" sz="2400" dirty="0" smtClean="0">
                <a:latin typeface="+mj-lt"/>
                <a:ea typeface="Calibri" charset="0"/>
                <a:cs typeface="Times New Roman" charset="0"/>
              </a:rPr>
              <a:t>students:</a:t>
            </a:r>
            <a:endParaRPr lang="en-US" sz="2400" dirty="0">
              <a:effectLst/>
              <a:latin typeface="+mj-lt"/>
              <a:ea typeface="Calibri" charset="0"/>
              <a:cs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34" y="1898306"/>
            <a:ext cx="2260879" cy="17162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45464" y="5977429"/>
            <a:ext cx="79843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000090"/>
                </a:solidFill>
              </a:rPr>
              <a:t>www.euroexam.com</a:t>
            </a:r>
            <a:r>
              <a:rPr lang="en-US" sz="2400" b="1" dirty="0">
                <a:solidFill>
                  <a:srgbClr val="000090"/>
                </a:solidFill>
              </a:rPr>
              <a:t>/exam-preparation-classroom-activities</a:t>
            </a:r>
          </a:p>
        </p:txBody>
      </p:sp>
    </p:spTree>
    <p:extLst>
      <p:ext uri="{BB962C8B-B14F-4D97-AF65-F5344CB8AC3E}">
        <p14:creationId xmlns:p14="http://schemas.microsoft.com/office/powerpoint/2010/main" val="1184594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Exam prep – classroom activities</a:t>
            </a:r>
            <a:endParaRPr lang="en-GB" noProof="0" dirty="0"/>
          </a:p>
        </p:txBody>
      </p:sp>
      <p:sp>
        <p:nvSpPr>
          <p:cNvPr id="12" name="Rectangle 11"/>
          <p:cNvSpPr/>
          <p:nvPr/>
        </p:nvSpPr>
        <p:spPr>
          <a:xfrm>
            <a:off x="5604776" y="3073718"/>
            <a:ext cx="39947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</a:rPr>
              <a:t>www.euroexam.com</a:t>
            </a:r>
            <a:r>
              <a:rPr lang="en-US" sz="2800" b="1" dirty="0">
                <a:solidFill>
                  <a:srgbClr val="000090"/>
                </a:solidFill>
              </a:rPr>
              <a:t>/exam-preparation-classroom-activities</a:t>
            </a:r>
          </a:p>
        </p:txBody>
      </p:sp>
      <p:pic>
        <p:nvPicPr>
          <p:cNvPr id="2" name="Picture 1" descr="Screen Shot 2017-06-01 at 19.00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1" y="1311544"/>
            <a:ext cx="5193396" cy="523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02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Exam preparation with a coursebook</a:t>
            </a:r>
            <a:endParaRPr lang="en-GB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25568">
            <a:off x="551086" y="2103371"/>
            <a:ext cx="2166232" cy="3043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593" y="2151071"/>
            <a:ext cx="1818655" cy="25540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57064" y="5754787"/>
            <a:ext cx="65799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elt.oup.com/events/cz/maturita_solutions_day?cc=cz&amp;selLanguage=cs&amp;mode=hub&amp;WT.ac=cz_solutions_day_event_apr_2017</a:t>
            </a:r>
            <a:r>
              <a:rPr lang="en-GB" dirty="0" smtClean="0"/>
              <a:t>  Praha 7/6, Brno 13/6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3852">
            <a:off x="5645625" y="1431411"/>
            <a:ext cx="2802233" cy="397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79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36270" y="1873698"/>
            <a:ext cx="7886700" cy="3030555"/>
          </a:xfrm>
        </p:spPr>
        <p:txBody>
          <a:bodyPr>
            <a:normAutofit fontScale="92500"/>
          </a:bodyPr>
          <a:lstStyle/>
          <a:p>
            <a:r>
              <a:rPr lang="en-GB" noProof="0" dirty="0" smtClean="0"/>
              <a:t>Focus on tasks which reflect real-world </a:t>
            </a:r>
            <a:r>
              <a:rPr lang="en-GB" dirty="0"/>
              <a:t>language </a:t>
            </a:r>
            <a:r>
              <a:rPr lang="en-GB" dirty="0" smtClean="0"/>
              <a:t>needs</a:t>
            </a:r>
          </a:p>
          <a:p>
            <a:r>
              <a:rPr lang="en-GB" dirty="0" smtClean="0"/>
              <a:t>Use </a:t>
            </a:r>
            <a:r>
              <a:rPr lang="en-GB" dirty="0"/>
              <a:t>coursebook material to support exam prep</a:t>
            </a:r>
          </a:p>
          <a:p>
            <a:r>
              <a:rPr lang="en-GB" dirty="0"/>
              <a:t>Prepare students for</a:t>
            </a:r>
          </a:p>
          <a:p>
            <a:pPr lvl="1"/>
            <a:r>
              <a:rPr lang="en-GB" dirty="0"/>
              <a:t>further study </a:t>
            </a:r>
          </a:p>
          <a:p>
            <a:pPr lvl="1"/>
            <a:r>
              <a:rPr lang="en-GB" dirty="0"/>
              <a:t>work </a:t>
            </a:r>
          </a:p>
          <a:p>
            <a:pPr lvl="1"/>
            <a:r>
              <a:rPr lang="en-GB" dirty="0"/>
              <a:t>contributing to society</a:t>
            </a:r>
          </a:p>
          <a:p>
            <a:r>
              <a:rPr lang="en-GB" noProof="0" dirty="0" smtClean="0"/>
              <a:t>Students will enjoy the tasks in their own right!</a:t>
            </a:r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305345" y="260625"/>
            <a:ext cx="7886700" cy="666841"/>
          </a:xfrm>
        </p:spPr>
        <p:txBody>
          <a:bodyPr/>
          <a:lstStyle/>
          <a:p>
            <a:r>
              <a:rPr lang="en-GB" noProof="0" dirty="0" smtClean="0"/>
              <a:t>To summarise: </a:t>
            </a:r>
            <a:endParaRPr lang="en-GB" noProof="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291" y="4904253"/>
            <a:ext cx="2439145" cy="162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86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305345" y="260625"/>
            <a:ext cx="7886700" cy="666841"/>
          </a:xfrm>
        </p:spPr>
        <p:txBody>
          <a:bodyPr/>
          <a:lstStyle/>
          <a:p>
            <a:r>
              <a:rPr lang="en-GB" noProof="0" dirty="0" smtClean="0"/>
              <a:t>To summarise, </a:t>
            </a:r>
            <a:endParaRPr lang="en-GB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0629"/>
            <a:ext cx="9144000" cy="609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0292" y="5965371"/>
            <a:ext cx="1533708" cy="7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09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Bibliography / References</a:t>
            </a:r>
            <a:endParaRPr lang="en-GB" noProof="0" dirty="0"/>
          </a:p>
        </p:txBody>
      </p:sp>
      <p:sp>
        <p:nvSpPr>
          <p:cNvPr id="2" name="Rectangle 1"/>
          <p:cNvSpPr/>
          <p:nvPr/>
        </p:nvSpPr>
        <p:spPr>
          <a:xfrm>
            <a:off x="377072" y="1431973"/>
            <a:ext cx="8530708" cy="5288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 smtClean="0">
                <a:latin typeface="Calibri" charset="0"/>
                <a:ea typeface="Calibri" charset="0"/>
              </a:rPr>
              <a:t>Bachman</a:t>
            </a:r>
            <a:r>
              <a:rPr lang="en-US" sz="1400" dirty="0">
                <a:latin typeface="Calibri" charset="0"/>
                <a:ea typeface="Calibri" charset="0"/>
              </a:rPr>
              <a:t>, L. &amp; A. Palmer. (1996). </a:t>
            </a:r>
            <a:r>
              <a:rPr lang="en-US" sz="1400" i="1" dirty="0">
                <a:latin typeface="Calibri" charset="0"/>
                <a:ea typeface="Calibri" charset="0"/>
              </a:rPr>
              <a:t>Language Testing in Practice</a:t>
            </a:r>
            <a:r>
              <a:rPr lang="en-US" sz="1400" dirty="0">
                <a:latin typeface="Calibri" charset="0"/>
                <a:ea typeface="Calibri" charset="0"/>
              </a:rPr>
              <a:t>. Oxford: Oxford University Press </a:t>
            </a:r>
            <a:r>
              <a:rPr lang="en-US" sz="1400" u="sng" dirty="0">
                <a:solidFill>
                  <a:srgbClr val="0563C1"/>
                </a:solidFill>
                <a:latin typeface="Calibri" charset="0"/>
                <a:ea typeface="Calibri" charset="0"/>
                <a:hlinkClick r:id="rId3"/>
              </a:rPr>
              <a:t>https://octovany.files.wordpress.com/2013/12/language-testing-in-practice-bachman-palmer.pdf</a:t>
            </a:r>
            <a:endParaRPr lang="en-US" sz="1400" dirty="0">
              <a:latin typeface="Times New Roman" charset="0"/>
              <a:ea typeface="Calibri" charset="0"/>
            </a:endParaRPr>
          </a:p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</a:rPr>
              <a:t>Bailey, K.M. (1996). ‘Working for washback: a review of the washback concept in language testing’: </a:t>
            </a:r>
            <a:r>
              <a:rPr lang="en-US" sz="1400" u="sng" dirty="0">
                <a:solidFill>
                  <a:srgbClr val="0563C1"/>
                </a:solidFill>
                <a:latin typeface="Calibri" charset="0"/>
                <a:ea typeface="Calibri" charset="0"/>
                <a:cs typeface="Helvetica" charset="0"/>
                <a:hlinkClick r:id="rId4"/>
              </a:rPr>
              <a:t>http://ltj.sagepub.com/content/13/3/257</a:t>
            </a:r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Helvetica" charset="0"/>
              </a:rPr>
              <a:t>  </a:t>
            </a:r>
            <a:endParaRPr lang="en-US" sz="1400" dirty="0">
              <a:latin typeface="Times New Roman" charset="0"/>
              <a:ea typeface="Calibri" charset="0"/>
            </a:endParaRPr>
          </a:p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</a:rPr>
              <a:t>Bedford, J. (2003). ‘</a:t>
            </a:r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Times" charset="0"/>
              </a:rPr>
              <a:t>Washback – the Effect of Assessment on ESOL Teaching and Learning’: </a:t>
            </a:r>
            <a:r>
              <a:rPr lang="en-US" sz="14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" charset="0"/>
                <a:hlinkClick r:id="rId5"/>
              </a:rPr>
              <a:t>www.researchgate.net/publication/242692354_Washback</a:t>
            </a:r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Times" charset="0"/>
                <a:hlinkClick r:id="rId5"/>
              </a:rPr>
              <a:t>_-_</a:t>
            </a:r>
            <a:r>
              <a:rPr lang="en-US" sz="14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" charset="0"/>
                <a:hlinkClick r:id="rId5"/>
              </a:rPr>
              <a:t>the_Effect_of_Assessment_on_ESOL_Teaching_and_Learning</a:t>
            </a:r>
            <a:r>
              <a:rPr lang="en-US" sz="14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" charset="0"/>
              </a:rPr>
              <a:t> </a:t>
            </a:r>
            <a:endParaRPr lang="en-US" sz="1400" dirty="0">
              <a:latin typeface="Times New Roman" charset="0"/>
              <a:ea typeface="Calibri" charset="0"/>
            </a:endParaRPr>
          </a:p>
          <a:p>
            <a:r>
              <a:rPr lang="hu-HU" sz="1400" dirty="0" smtClean="0"/>
              <a:t>Füredi, F. (2012). ‘The Unhappiness Principle’:</a:t>
            </a:r>
            <a:endParaRPr lang="hu-HU" sz="1400" dirty="0"/>
          </a:p>
          <a:p>
            <a:r>
              <a:rPr lang="en-US" sz="1400" dirty="0">
                <a:hlinkClick r:id="rId6"/>
              </a:rPr>
              <a:t>www.timeshighereducation.co.uk/story.asp?storycode=421958</a:t>
            </a:r>
            <a:r>
              <a:rPr lang="en-US" sz="1400" dirty="0"/>
              <a:t> </a:t>
            </a:r>
          </a:p>
          <a:p>
            <a:pPr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Calibri" charset="0"/>
                <a:ea typeface="Times New Roman" charset="0"/>
                <a:cs typeface="Times" charset="0"/>
              </a:rPr>
              <a:t>Hutchings</a:t>
            </a:r>
            <a:r>
              <a:rPr lang="en-US" sz="1400" dirty="0">
                <a:solidFill>
                  <a:srgbClr val="000000"/>
                </a:solidFill>
                <a:latin typeface="Calibri" charset="0"/>
                <a:ea typeface="Times New Roman" charset="0"/>
                <a:cs typeface="Times" charset="0"/>
              </a:rPr>
              <a:t>, M. (2005). ‘Exam factories: The impact of accountability measures in children and young people’: </a:t>
            </a:r>
            <a:r>
              <a:rPr lang="en-US" sz="1400" u="sng" dirty="0">
                <a:solidFill>
                  <a:srgbClr val="0563C1"/>
                </a:solidFill>
                <a:latin typeface="Calibri" charset="0"/>
                <a:ea typeface="Calibri" charset="0"/>
                <a:hlinkClick r:id="rId7"/>
              </a:rPr>
              <a:t>www.teachers.org.uk/files/exam-factories.pdf</a:t>
            </a:r>
            <a:r>
              <a:rPr lang="en-US" sz="1400" u="sng" dirty="0">
                <a:solidFill>
                  <a:srgbClr val="000000"/>
                </a:solidFill>
                <a:latin typeface="Calibri" charset="0"/>
                <a:ea typeface="Calibri" charset="0"/>
              </a:rPr>
              <a:t> </a:t>
            </a:r>
            <a:endParaRPr lang="en-US" sz="1400" dirty="0">
              <a:latin typeface="Times New Roman" charset="0"/>
              <a:ea typeface="Calibri" charset="0"/>
            </a:endParaRPr>
          </a:p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</a:rPr>
              <a:t>Pap, T. (2017). ‘Exams, exams, exams’: </a:t>
            </a:r>
            <a:r>
              <a:rPr lang="en-US" sz="1400" u="sng" dirty="0">
                <a:solidFill>
                  <a:srgbClr val="0563C1"/>
                </a:solidFill>
                <a:latin typeface="Calibri" charset="0"/>
                <a:ea typeface="Calibri" charset="0"/>
                <a:hlinkClick r:id="rId8"/>
              </a:rPr>
              <a:t>https://theodorapap.blogspot.hu</a:t>
            </a:r>
            <a:r>
              <a:rPr lang="en-US" sz="1400" dirty="0">
                <a:latin typeface="Calibri" charset="0"/>
                <a:ea typeface="Calibri" charset="0"/>
              </a:rPr>
              <a:t> </a:t>
            </a:r>
            <a:r>
              <a:rPr lang="en-US" sz="1400" u="sng" dirty="0">
                <a:solidFill>
                  <a:srgbClr val="000000"/>
                </a:solidFill>
                <a:latin typeface="Calibri" charset="0"/>
                <a:ea typeface="Calibri" charset="0"/>
              </a:rPr>
              <a:t> </a:t>
            </a:r>
            <a:endParaRPr lang="en-US" sz="1400" dirty="0">
              <a:latin typeface="Times New Roman" charset="0"/>
              <a:ea typeface="Calibri" charset="0"/>
            </a:endParaRPr>
          </a:p>
          <a:p>
            <a:pPr>
              <a:spcAft>
                <a:spcPts val="0"/>
              </a:spcAft>
            </a:pPr>
            <a:r>
              <a:rPr lang="en-US" sz="1400" dirty="0">
                <a:latin typeface="Calibri" charset="0"/>
                <a:ea typeface="Calibri" charset="0"/>
              </a:rPr>
              <a:t>Morrow, </a:t>
            </a:r>
            <a:r>
              <a:rPr lang="en-US" sz="1400" dirty="0" smtClean="0">
                <a:latin typeface="Calibri" charset="0"/>
                <a:ea typeface="Calibri" charset="0"/>
              </a:rPr>
              <a:t>K. (1991). </a:t>
            </a:r>
            <a:r>
              <a:rPr lang="en-US" sz="1400" dirty="0">
                <a:latin typeface="Calibri" charset="0"/>
                <a:ea typeface="Calibri" charset="0"/>
              </a:rPr>
              <a:t>‘Evaluating communicative tests’. In: Anivan, S. (Ed.), </a:t>
            </a:r>
            <a:r>
              <a:rPr lang="en-US" sz="1400" i="1" dirty="0">
                <a:latin typeface="Calibri" charset="0"/>
                <a:ea typeface="Calibri" charset="0"/>
              </a:rPr>
              <a:t>Current Developments in Language Testing</a:t>
            </a:r>
            <a:r>
              <a:rPr lang="en-US" sz="1400" dirty="0">
                <a:latin typeface="Calibri" charset="0"/>
                <a:ea typeface="Calibri" charset="0"/>
              </a:rPr>
              <a:t>. RELC, Singapore, pp. 111-118. </a:t>
            </a:r>
            <a:endParaRPr lang="en-US" sz="1400" dirty="0">
              <a:latin typeface="Times New Roman" charset="0"/>
              <a:ea typeface="Calibri" charset="0"/>
            </a:endParaRPr>
          </a:p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</a:rPr>
              <a:t>Rosen, M. (2017). ‘Battle on the adverbials front: grammar advisers raise worries about Sats tests and teaching’: </a:t>
            </a:r>
            <a:r>
              <a:rPr lang="en-US" sz="1400" u="sng" dirty="0">
                <a:solidFill>
                  <a:srgbClr val="0563C1"/>
                </a:solidFill>
                <a:latin typeface="Calibri" charset="0"/>
                <a:ea typeface="Calibri" charset="0"/>
                <a:hlinkClick r:id="rId9"/>
              </a:rPr>
              <a:t>www.theguardian.com/education/2017/may/09/fronted-adverbials-sats-grammar-test-primary</a:t>
            </a:r>
            <a:r>
              <a:rPr lang="en-US" sz="1400" u="sng" dirty="0">
                <a:solidFill>
                  <a:srgbClr val="000000"/>
                </a:solidFill>
                <a:latin typeface="Calibri" charset="0"/>
                <a:ea typeface="Calibri" charset="0"/>
              </a:rPr>
              <a:t>  </a:t>
            </a:r>
            <a:endParaRPr lang="en-US" sz="1400" dirty="0">
              <a:latin typeface="Times New Roman" charset="0"/>
              <a:ea typeface="Calibri" charset="0"/>
            </a:endParaRPr>
          </a:p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charset="0"/>
                <a:ea typeface="Times New Roman" charset="0"/>
                <a:cs typeface="Times New Roman" charset="0"/>
              </a:rPr>
              <a:t>Rosen, M. (2017). ‘A few notes on what teaching grammar to 9-11 year olds could be like (in my dreams!)’: </a:t>
            </a:r>
            <a:r>
              <a:rPr lang="en-US" sz="1400" u="sng" dirty="0">
                <a:solidFill>
                  <a:srgbClr val="1F3763"/>
                </a:solidFill>
                <a:latin typeface="Calibri" charset="0"/>
                <a:ea typeface="Times New Roman" charset="0"/>
                <a:cs typeface="Times New Roman" charset="0"/>
                <a:hlinkClick r:id="rId10"/>
              </a:rPr>
              <a:t>http://michaelrosenblog.blogspot.hu/2017/05/a-few-notes-on-what-teaching-grammar-to.html?spref=tw%C2%A0</a:t>
            </a:r>
            <a:r>
              <a:rPr lang="en-US" sz="1400" dirty="0">
                <a:solidFill>
                  <a:srgbClr val="000000"/>
                </a:solidFill>
                <a:latin typeface="Calibri" charset="0"/>
                <a:ea typeface="Times New Roman" charset="0"/>
                <a:cs typeface="Times New Roman" charset="0"/>
              </a:rPr>
              <a:t>   </a:t>
            </a:r>
            <a:endParaRPr lang="en-US" sz="1400" dirty="0">
              <a:solidFill>
                <a:srgbClr val="1F3763"/>
              </a:solidFill>
              <a:latin typeface="Calibri Light" charset="0"/>
              <a:ea typeface="Times New Roman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en-US" sz="1400" dirty="0">
                <a:latin typeface="Calibri" charset="0"/>
                <a:ea typeface="Calibri" charset="0"/>
                <a:cs typeface="TimesNewRomanPSMT" charset="0"/>
              </a:rPr>
              <a:t>Shawcross, P. (2007). </a:t>
            </a:r>
            <a:r>
              <a:rPr lang="en-US" sz="1400" dirty="0" smtClean="0">
                <a:latin typeface="Calibri" charset="0"/>
                <a:ea typeface="Calibri" charset="0"/>
                <a:cs typeface="TimesNewRomanPSMT" charset="0"/>
              </a:rPr>
              <a:t>‘</a:t>
            </a:r>
            <a:r>
              <a:rPr lang="en-US" sz="1400" dirty="0" smtClean="0">
                <a:latin typeface="Calibri" charset="0"/>
                <a:ea typeface="Calibri" charset="0"/>
              </a:rPr>
              <a:t>What </a:t>
            </a:r>
            <a:r>
              <a:rPr lang="en-US" sz="1400" dirty="0">
                <a:latin typeface="Calibri" charset="0"/>
                <a:ea typeface="Calibri" charset="0"/>
              </a:rPr>
              <a:t>do we mean by the </a:t>
            </a:r>
            <a:r>
              <a:rPr lang="en-US" sz="1400" dirty="0" smtClean="0">
                <a:latin typeface="Calibri" charset="0"/>
                <a:ea typeface="Calibri" charset="0"/>
              </a:rPr>
              <a:t>“washback effect” </a:t>
            </a:r>
            <a:r>
              <a:rPr lang="en-US" sz="1400" dirty="0">
                <a:latin typeface="Calibri" charset="0"/>
                <a:ea typeface="Calibri" charset="0"/>
              </a:rPr>
              <a:t>of testing</a:t>
            </a:r>
            <a:r>
              <a:rPr lang="en-US" sz="1400" dirty="0" smtClean="0">
                <a:latin typeface="Calibri" charset="0"/>
                <a:ea typeface="Calibri" charset="0"/>
              </a:rPr>
              <a:t>?’ </a:t>
            </a:r>
            <a:r>
              <a:rPr lang="en-US" sz="1400" dirty="0" smtClean="0">
                <a:solidFill>
                  <a:srgbClr val="0000FF"/>
                </a:solidFill>
                <a:latin typeface="Calibri" charset="0"/>
                <a:ea typeface="Calibri" charset="0"/>
                <a:hlinkClick r:id="rId11"/>
              </a:rPr>
              <a:t>www.icao.int/icao/en/anb/meetings/ials2/Docs/15.Shawcross.pdf</a:t>
            </a:r>
            <a:r>
              <a:rPr lang="en-US" sz="1400" dirty="0" smtClean="0">
                <a:solidFill>
                  <a:srgbClr val="0000FF"/>
                </a:solidFill>
                <a:latin typeface="Calibri" charset="0"/>
                <a:ea typeface="Calibri" charset="0"/>
              </a:rPr>
              <a:t>  </a:t>
            </a:r>
            <a:endParaRPr lang="en-US" sz="1400" dirty="0">
              <a:latin typeface="Times New Roman" charset="0"/>
              <a:ea typeface="Calibri" charset="0"/>
            </a:endParaRPr>
          </a:p>
          <a:p>
            <a:pPr>
              <a:spcAft>
                <a:spcPts val="0"/>
              </a:spcAft>
            </a:pPr>
            <a:r>
              <a:rPr lang="en-US" sz="1400" dirty="0">
                <a:latin typeface="Calibri" charset="0"/>
                <a:ea typeface="Calibri" charset="0"/>
              </a:rPr>
              <a:t>Taylor, L. (2005). </a:t>
            </a:r>
            <a:r>
              <a:rPr lang="en-US" sz="1400" dirty="0" smtClean="0">
                <a:latin typeface="Calibri" charset="0"/>
                <a:ea typeface="Calibri" charset="0"/>
              </a:rPr>
              <a:t>‘Key </a:t>
            </a:r>
            <a:r>
              <a:rPr lang="en-US" sz="1400" dirty="0">
                <a:latin typeface="Calibri" charset="0"/>
                <a:ea typeface="Calibri" charset="0"/>
              </a:rPr>
              <a:t>concepts in ELT: Washback and impact’. </a:t>
            </a:r>
            <a:r>
              <a:rPr lang="en-US" sz="1400" i="1" dirty="0">
                <a:latin typeface="Calibri" charset="0"/>
                <a:ea typeface="Calibri" charset="0"/>
              </a:rPr>
              <a:t>ELTJ</a:t>
            </a:r>
            <a:r>
              <a:rPr lang="en-US" sz="1400" dirty="0">
                <a:latin typeface="Calibri" charset="0"/>
                <a:ea typeface="Calibri" charset="0"/>
              </a:rPr>
              <a:t>, 59/2. Oxford: OUP</a:t>
            </a:r>
            <a:endParaRPr lang="en-US" sz="1400" dirty="0">
              <a:latin typeface="Times New Roman" charset="0"/>
              <a:ea typeface="Calibri" charset="0"/>
            </a:endParaRPr>
          </a:p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Common European Framework of Reference, </a:t>
            </a:r>
            <a:r>
              <a:rPr lang="en-US" sz="1400" u="sng" dirty="0" smtClean="0">
                <a:solidFill>
                  <a:srgbClr val="0563C1"/>
                </a:solidFill>
                <a:latin typeface="Calibri" charset="0"/>
                <a:ea typeface="Calibri" charset="0"/>
                <a:cs typeface="Times New Roman" charset="0"/>
                <a:hlinkClick r:id="rId12"/>
              </a:rPr>
              <a:t>www.coe.int/t/dg4/linguistic/Source/Framework_EN.pdf</a:t>
            </a:r>
            <a:endParaRPr lang="en-US" sz="1400" u="sng" dirty="0" smtClean="0">
              <a:solidFill>
                <a:srgbClr val="0563C1"/>
              </a:solidFill>
              <a:latin typeface="Calibri" charset="0"/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endParaRPr lang="en-US" sz="1400" dirty="0" smtClean="0">
              <a:latin typeface="Times New Roman" charset="0"/>
              <a:ea typeface="Calibri" charset="0"/>
            </a:endParaRPr>
          </a:p>
          <a:p>
            <a:pPr>
              <a:spcAft>
                <a:spcPts val="0"/>
              </a:spcAft>
            </a:pPr>
            <a:r>
              <a:rPr lang="en-US" sz="1400" dirty="0" smtClean="0">
                <a:latin typeface="Times New Roman" charset="0"/>
                <a:ea typeface="Calibri" charset="0"/>
              </a:rPr>
              <a:t>   &amp;  </a:t>
            </a:r>
            <a:r>
              <a:rPr lang="en-US" sz="1400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English File </a:t>
            </a:r>
            <a:r>
              <a:rPr lang="en-US" sz="14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3</a:t>
            </a:r>
            <a:r>
              <a:rPr lang="en-US" sz="1400" baseline="300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rd</a:t>
            </a:r>
            <a:r>
              <a:rPr lang="en-US" sz="1400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edition. Pre-Intermediate: Oxendon, Latham-Koenig, Seligson. (2012) OUP.</a:t>
            </a:r>
            <a:endParaRPr lang="en-US" sz="1400" dirty="0">
              <a:effectLst/>
              <a:latin typeface="Times New Roman" charset="0"/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137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98170" y="1536065"/>
            <a:ext cx="7886700" cy="435133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noProof="0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noProof="0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 smtClean="0"/>
              <a:t> </a:t>
            </a:r>
            <a:endParaRPr lang="en-GB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Recent </a:t>
            </a:r>
            <a:r>
              <a:rPr lang="en-GB" dirty="0" err="1" smtClean="0"/>
              <a:t>rea</a:t>
            </a:r>
            <a:r>
              <a:rPr lang="en-GB" noProof="0" dirty="0" smtClean="0"/>
              <a:t>ding </a:t>
            </a:r>
            <a:r>
              <a:rPr lang="en-GB" noProof="0" dirty="0" smtClean="0"/>
              <a:t>…</a:t>
            </a:r>
            <a:endParaRPr lang="en-GB" noProof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48" y="1182110"/>
            <a:ext cx="9347929" cy="49855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0526"/>
          <a:stretch/>
        </p:blipFill>
        <p:spPr>
          <a:xfrm>
            <a:off x="2100515" y="1510439"/>
            <a:ext cx="5250163" cy="486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58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 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410636"/>
            <a:ext cx="7886700" cy="1679018"/>
          </a:xfrm>
        </p:spPr>
        <p:txBody>
          <a:bodyPr/>
          <a:lstStyle/>
          <a:p>
            <a:r>
              <a:rPr lang="en-GB" sz="3200" noProof="0" dirty="0" smtClean="0"/>
              <a:t>Rachel Appleby, ILSB17</a:t>
            </a:r>
          </a:p>
          <a:p>
            <a:endParaRPr lang="en-GB" noProof="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mtClean="0"/>
              <a:t>Improve your </a:t>
            </a:r>
            <a:br>
              <a:rPr lang="en-GB" smtClean="0"/>
            </a:br>
            <a:r>
              <a:rPr lang="en-GB" smtClean="0"/>
              <a:t>surfing skills</a:t>
            </a:r>
            <a:endParaRPr lang="en-GB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23888" y="4917781"/>
            <a:ext cx="38811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x-none" dirty="0" smtClean="0">
                <a:solidFill>
                  <a:schemeClr val="bg1"/>
                </a:solidFill>
                <a:latin typeface="Arial" charset="0"/>
              </a:rPr>
              <a:t>r</a:t>
            </a:r>
            <a:r>
              <a:rPr kumimoji="0" lang="x-none" altLang="x-none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achel</a:t>
            </a:r>
            <a:r>
              <a:rPr kumimoji="0" lang="hu-HU" altLang="x-none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.</a:t>
            </a:r>
            <a:r>
              <a:rPr kumimoji="0" lang="x-none" altLang="x-none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appleby </a:t>
            </a:r>
            <a:r>
              <a:rPr kumimoji="0" lang="x-none" altLang="x-none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@ </a:t>
            </a:r>
            <a:r>
              <a:rPr kumimoji="0" lang="hu-HU" altLang="x-none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euroexam.org</a:t>
            </a:r>
            <a:endParaRPr kumimoji="0" lang="x-none" altLang="x-none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http :// rachelappleby.edublogs.org </a:t>
            </a: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274" y="5542532"/>
            <a:ext cx="320675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23888" y="5523095"/>
            <a:ext cx="13163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@rapple18</a:t>
            </a:r>
          </a:p>
        </p:txBody>
      </p:sp>
    </p:spTree>
    <p:extLst>
      <p:ext uri="{BB962C8B-B14F-4D97-AF65-F5344CB8AC3E}">
        <p14:creationId xmlns:p14="http://schemas.microsoft.com/office/powerpoint/2010/main" val="489260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838933"/>
            <a:ext cx="7886700" cy="1981702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noProof="0" dirty="0" smtClean="0"/>
              <a:t>9 May 2017: Sats exam for 10-11 year olds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3100" noProof="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noProof="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noProof="0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Shock story 1</a:t>
            </a:r>
            <a:endParaRPr lang="en-GB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39073">
            <a:off x="159829" y="2461477"/>
            <a:ext cx="8461413" cy="11264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459349" y="6038532"/>
            <a:ext cx="52586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GB" sz="1600" dirty="0" smtClean="0">
                <a:hlinkClick r:id="rId3"/>
              </a:rPr>
              <a:t>www.theguardian.com/education/2017/may/09/fronted-adverbials-sats-grammar-test-primary</a:t>
            </a:r>
            <a:r>
              <a:rPr lang="en-GB" sz="1600" dirty="0" smtClean="0"/>
              <a:t> </a:t>
            </a:r>
            <a:endParaRPr lang="en-GB" sz="1600" dirty="0"/>
          </a:p>
        </p:txBody>
      </p:sp>
      <p:sp>
        <p:nvSpPr>
          <p:cNvPr id="7" name="Rectangle 6"/>
          <p:cNvSpPr/>
          <p:nvPr/>
        </p:nvSpPr>
        <p:spPr>
          <a:xfrm>
            <a:off x="1332144" y="4245821"/>
            <a:ext cx="68599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 smtClean="0">
                <a:latin typeface="+mj-lt"/>
                <a:ea typeface="Calibri" charset="0"/>
              </a:rPr>
              <a:t>‘terminology-itis’  </a:t>
            </a:r>
            <a:r>
              <a:rPr lang="hu-HU" sz="2400" dirty="0" smtClean="0">
                <a:latin typeface="+mj-lt"/>
                <a:ea typeface="Calibri" charset="0"/>
              </a:rPr>
              <a:t> </a:t>
            </a:r>
            <a:endParaRPr lang="is-IS" sz="2400" dirty="0" smtClean="0">
              <a:latin typeface="+mj-lt"/>
              <a:ea typeface="Calibri" charset="0"/>
            </a:endParaRPr>
          </a:p>
          <a:p>
            <a:pPr>
              <a:spcAft>
                <a:spcPts val="0"/>
              </a:spcAft>
            </a:pPr>
            <a:endParaRPr lang="is-IS" sz="800" dirty="0">
              <a:latin typeface="+mj-lt"/>
              <a:ea typeface="Calibri" charset="0"/>
            </a:endParaRPr>
          </a:p>
          <a:p>
            <a:r>
              <a:rPr lang="en-US" sz="2400" dirty="0" smtClean="0">
                <a:latin typeface="+mj-lt"/>
                <a:ea typeface="Calibri" charset="0"/>
              </a:rPr>
              <a:t>There </a:t>
            </a:r>
            <a:r>
              <a:rPr lang="en-US" sz="2400" dirty="0">
                <a:latin typeface="+mj-lt"/>
                <a:ea typeface="Calibri" charset="0"/>
              </a:rPr>
              <a:t>is no evidence whatsoever that teaching kids things like subordinate clauses benefits their </a:t>
            </a:r>
            <a:r>
              <a:rPr lang="en-US" sz="2400" dirty="0" smtClean="0">
                <a:latin typeface="+mj-lt"/>
                <a:ea typeface="Calibri" charset="0"/>
              </a:rPr>
              <a:t>writing</a:t>
            </a:r>
          </a:p>
          <a:p>
            <a:pPr algn="r"/>
            <a:r>
              <a:rPr lang="en-US" sz="1600" dirty="0" smtClean="0">
                <a:latin typeface="Calibri" charset="0"/>
                <a:ea typeface="Calibri" charset="0"/>
              </a:rPr>
              <a:t>MICHAEL ROSEN</a:t>
            </a:r>
            <a:endParaRPr lang="en-GB" sz="1600" dirty="0" smtClean="0"/>
          </a:p>
          <a:p>
            <a:pPr>
              <a:spcAft>
                <a:spcPts val="0"/>
              </a:spcAft>
            </a:pPr>
            <a:r>
              <a:rPr lang="en-US" sz="2400" b="1" dirty="0" smtClean="0">
                <a:latin typeface="+mj-lt"/>
                <a:ea typeface="Calibri" charset="0"/>
              </a:rPr>
              <a:t> </a:t>
            </a:r>
            <a:r>
              <a:rPr lang="en-US" sz="2400" dirty="0" smtClean="0">
                <a:latin typeface="+mj-lt"/>
                <a:ea typeface="Calibri" charset="0"/>
              </a:rPr>
              <a:t> </a:t>
            </a:r>
            <a:endParaRPr lang="en-US" sz="2400" dirty="0">
              <a:effectLst/>
              <a:latin typeface="+mj-lt"/>
              <a:ea typeface="Calibri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991" y="1250148"/>
            <a:ext cx="1013971" cy="10139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3998580"/>
            <a:ext cx="706126" cy="8006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379398" y="3024520"/>
            <a:ext cx="3385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60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</a:rPr>
              <a:t>…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649574" y="3098457"/>
            <a:ext cx="2225040" cy="553587"/>
          </a:xfrm>
          <a:prstGeom prst="ellipse">
            <a:avLst/>
          </a:prstGeom>
          <a:noFill/>
          <a:ln w="254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 err="1" smtClean="0">
              <a:solidFill>
                <a:srgbClr val="21409A"/>
              </a:solidFill>
              <a:latin typeface="Frutiger CE 45 Light" panose="020004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36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p"/>
      <p:bldP spid="11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981702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3800" noProof="0" dirty="0" smtClean="0"/>
              <a:t>NUT Report, 2015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3100" noProof="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noProof="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noProof="0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Shock story 2</a:t>
            </a:r>
            <a:endParaRPr lang="en-GB" noProof="0" dirty="0"/>
          </a:p>
        </p:txBody>
      </p:sp>
      <p:sp>
        <p:nvSpPr>
          <p:cNvPr id="6" name="Rectangle 5"/>
          <p:cNvSpPr/>
          <p:nvPr/>
        </p:nvSpPr>
        <p:spPr>
          <a:xfrm>
            <a:off x="2621280" y="5622338"/>
            <a:ext cx="61795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/>
              <a:t>‘</a:t>
            </a:r>
            <a:r>
              <a:rPr lang="en-US" sz="1600" b="1" dirty="0" smtClean="0"/>
              <a:t>Exam factories?</a:t>
            </a:r>
            <a:r>
              <a:rPr lang="en-US" sz="1600" dirty="0" smtClean="0"/>
              <a:t> </a:t>
            </a:r>
          </a:p>
          <a:p>
            <a:pPr algn="r"/>
            <a:r>
              <a:rPr lang="en-US" sz="1600" dirty="0" smtClean="0"/>
              <a:t>The </a:t>
            </a:r>
            <a:r>
              <a:rPr lang="en-US" sz="1600" dirty="0"/>
              <a:t>impact of accountability measures on children and young </a:t>
            </a:r>
            <a:r>
              <a:rPr lang="en-US" sz="1600" dirty="0" smtClean="0"/>
              <a:t>people’</a:t>
            </a:r>
            <a:endParaRPr lang="en-US" sz="1600" u="sng" dirty="0" smtClean="0">
              <a:hlinkClick r:id="rId2"/>
            </a:endParaRPr>
          </a:p>
          <a:p>
            <a:pPr lvl="0" algn="r"/>
            <a:r>
              <a:rPr lang="en-US" sz="1600" u="sng" dirty="0" smtClean="0">
                <a:hlinkClick r:id="rId2"/>
              </a:rPr>
              <a:t>www.teachers.org.uk/files/exam-factories.pdf</a:t>
            </a:r>
            <a:r>
              <a:rPr lang="en-GB" sz="1600" dirty="0" smtClean="0"/>
              <a:t> </a:t>
            </a:r>
            <a:endParaRPr lang="en-GB" sz="1600" dirty="0"/>
          </a:p>
        </p:txBody>
      </p:sp>
      <p:sp>
        <p:nvSpPr>
          <p:cNvPr id="7" name="Rectangle 6"/>
          <p:cNvSpPr/>
          <p:nvPr/>
        </p:nvSpPr>
        <p:spPr>
          <a:xfrm>
            <a:off x="1334776" y="2996672"/>
            <a:ext cx="68599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+mj-lt"/>
              </a:rPr>
              <a:t>[the </a:t>
            </a:r>
            <a:r>
              <a:rPr lang="en-US" sz="2400" dirty="0">
                <a:latin typeface="+mj-lt"/>
              </a:rPr>
              <a:t>current exam </a:t>
            </a:r>
            <a:r>
              <a:rPr lang="en-US" sz="2400" dirty="0" smtClean="0">
                <a:latin typeface="+mj-lt"/>
              </a:rPr>
              <a:t>system]</a:t>
            </a:r>
            <a:endParaRPr lang="en-US" sz="2400" dirty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… </a:t>
            </a:r>
            <a:r>
              <a:rPr lang="en-US" sz="2400" b="1" dirty="0">
                <a:latin typeface="+mj-lt"/>
              </a:rPr>
              <a:t>does not foster </a:t>
            </a:r>
            <a:r>
              <a:rPr lang="en-US" sz="2400" dirty="0">
                <a:latin typeface="+mj-lt"/>
              </a:rPr>
              <a:t>the skills and talents that are needed in </a:t>
            </a:r>
            <a:r>
              <a:rPr lang="en-US" sz="2400" b="1" dirty="0">
                <a:latin typeface="+mj-lt"/>
              </a:rPr>
              <a:t>higher education </a:t>
            </a:r>
            <a:r>
              <a:rPr lang="en-US" sz="2400" dirty="0">
                <a:latin typeface="+mj-lt"/>
              </a:rPr>
              <a:t>or in </a:t>
            </a:r>
            <a:r>
              <a:rPr lang="en-US" sz="2400" b="1" dirty="0">
                <a:latin typeface="+mj-lt"/>
              </a:rPr>
              <a:t>employment</a:t>
            </a:r>
            <a:r>
              <a:rPr lang="en-US" sz="2400" dirty="0">
                <a:latin typeface="+mj-lt"/>
              </a:rPr>
              <a:t> or the attributes that will be valued in </a:t>
            </a:r>
            <a:r>
              <a:rPr lang="en-US" sz="2400" b="1" dirty="0">
                <a:latin typeface="+mj-lt"/>
              </a:rPr>
              <a:t>future </a:t>
            </a:r>
            <a:r>
              <a:rPr lang="en-US" sz="2400" b="1" dirty="0" smtClean="0">
                <a:latin typeface="+mj-lt"/>
              </a:rPr>
              <a:t>citizens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168" y="1328120"/>
            <a:ext cx="1440182" cy="14401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702162"/>
            <a:ext cx="706126" cy="80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24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981702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noProof="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3100" noProof="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noProof="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noProof="0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noProof="0" dirty="0"/>
              <a:t/>
            </a:r>
            <a:br>
              <a:rPr lang="en-GB" noProof="0" dirty="0"/>
            </a:br>
            <a:r>
              <a:rPr lang="en-GB" noProof="0" dirty="0" smtClean="0"/>
              <a:t>	</a:t>
            </a:r>
            <a:endParaRPr lang="en-GB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Shock story 3</a:t>
            </a:r>
            <a:endParaRPr lang="en-GB" noProof="0" dirty="0"/>
          </a:p>
        </p:txBody>
      </p:sp>
      <p:sp>
        <p:nvSpPr>
          <p:cNvPr id="6" name="Rectangle 5"/>
          <p:cNvSpPr/>
          <p:nvPr/>
        </p:nvSpPr>
        <p:spPr>
          <a:xfrm>
            <a:off x="3542274" y="5622338"/>
            <a:ext cx="52586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1600" dirty="0" smtClean="0">
                <a:hlinkClick r:id="rId3"/>
              </a:rPr>
              <a:t>www.parliament.uk/business/committees/committees-a-z/commons-select/education-committee/news-parliament-2015/primary-assessment-report-published-16-17/</a:t>
            </a:r>
            <a:r>
              <a:rPr lang="en-US" sz="1600" dirty="0" smtClean="0"/>
              <a:t> </a:t>
            </a:r>
            <a:endParaRPr lang="en-GB" sz="1600" dirty="0"/>
          </a:p>
        </p:txBody>
      </p:sp>
      <p:sp>
        <p:nvSpPr>
          <p:cNvPr id="7" name="Rectangle 6"/>
          <p:cNvSpPr/>
          <p:nvPr/>
        </p:nvSpPr>
        <p:spPr>
          <a:xfrm>
            <a:off x="1495112" y="2816476"/>
            <a:ext cx="68599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 smtClean="0">
                <a:latin typeface="+mj-lt"/>
              </a:rPr>
              <a:t>Assessment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is closely linked to </a:t>
            </a:r>
            <a:r>
              <a:rPr lang="en-US" sz="2400" dirty="0" smtClean="0">
                <a:latin typeface="+mj-lt"/>
              </a:rPr>
              <a:t>accountability [</a:t>
            </a:r>
            <a:r>
              <a:rPr lang="is-IS" sz="2400" dirty="0" smtClean="0">
                <a:latin typeface="+mj-lt"/>
              </a:rPr>
              <a:t>…] </a:t>
            </a:r>
            <a:r>
              <a:rPr lang="en-US" sz="2400" dirty="0" smtClean="0">
                <a:latin typeface="+mj-lt"/>
              </a:rPr>
              <a:t>results </a:t>
            </a:r>
            <a:r>
              <a:rPr lang="en-US" sz="2400" dirty="0">
                <a:latin typeface="+mj-lt"/>
              </a:rPr>
              <a:t>used to hold schools and teachers to </a:t>
            </a:r>
            <a:r>
              <a:rPr lang="en-US" sz="2400" dirty="0" smtClean="0">
                <a:latin typeface="+mj-lt"/>
              </a:rPr>
              <a:t>account</a:t>
            </a:r>
            <a:endParaRPr lang="en-US" sz="2400" dirty="0">
              <a:latin typeface="+mj-lt"/>
            </a:endParaRPr>
          </a:p>
          <a:p>
            <a:pPr fontAlgn="base"/>
            <a:r>
              <a:rPr lang="en-US" sz="2400" dirty="0" smtClean="0">
                <a:latin typeface="+mj-lt"/>
              </a:rPr>
              <a:t>[</a:t>
            </a:r>
            <a:r>
              <a:rPr lang="is-IS" sz="2400" dirty="0" smtClean="0">
                <a:latin typeface="+mj-lt"/>
              </a:rPr>
              <a:t>…] </a:t>
            </a:r>
            <a:r>
              <a:rPr lang="en-US" sz="2400" dirty="0" smtClean="0">
                <a:latin typeface="+mj-lt"/>
              </a:rPr>
              <a:t>the </a:t>
            </a:r>
            <a:r>
              <a:rPr lang="en-US" sz="2400" dirty="0">
                <a:latin typeface="+mj-lt"/>
              </a:rPr>
              <a:t>high stakes system can </a:t>
            </a:r>
            <a:r>
              <a:rPr lang="en-US" sz="2400" b="1" dirty="0">
                <a:latin typeface="+mj-lt"/>
              </a:rPr>
              <a:t>negatively impact teaching and learning</a:t>
            </a:r>
            <a:r>
              <a:rPr lang="en-US" sz="2400" dirty="0">
                <a:latin typeface="+mj-lt"/>
              </a:rPr>
              <a:t>, leading to narrowing of the curriculum and ‘</a:t>
            </a:r>
            <a:r>
              <a:rPr lang="en-US" sz="2400" b="1" dirty="0">
                <a:latin typeface="+mj-lt"/>
              </a:rPr>
              <a:t>teaching to the test</a:t>
            </a:r>
            <a:r>
              <a:rPr lang="en-US" sz="2400" dirty="0">
                <a:latin typeface="+mj-lt"/>
              </a:rPr>
              <a:t>’, as well as affecting teacher and pupil </a:t>
            </a:r>
            <a:r>
              <a:rPr lang="en-US" sz="2400" b="1" dirty="0">
                <a:latin typeface="+mj-lt"/>
              </a:rPr>
              <a:t>wellbeing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>
              <a:latin typeface="+mj-lt"/>
            </a:endParaRPr>
          </a:p>
          <a:p>
            <a:endParaRPr lang="en-US" sz="2400" dirty="0" smtClean="0">
              <a:latin typeface="+mj-lt"/>
            </a:endParaRPr>
          </a:p>
          <a:p>
            <a:endParaRPr lang="en-US" sz="2400" dirty="0" smtClean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8895" y="1161425"/>
            <a:ext cx="1531982" cy="11552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2483" y="2367962"/>
            <a:ext cx="876152" cy="9081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18815" y="1539210"/>
            <a:ext cx="5750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>
                <a:solidFill>
                  <a:srgbClr val="000000"/>
                </a:solidFill>
                <a:latin typeface="verdana" charset="0"/>
              </a:rPr>
              <a:t>'High-stakes' testing harming teaching and learning in primary schools</a:t>
            </a:r>
            <a:endParaRPr lang="en-US" sz="2400" b="1" i="0" dirty="0">
              <a:solidFill>
                <a:srgbClr val="000000"/>
              </a:solidFill>
              <a:effectLst/>
              <a:latin typeface="verdana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" y="2702162"/>
            <a:ext cx="706126" cy="8006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1495" y="5205604"/>
            <a:ext cx="1870611" cy="131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46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981702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noProof="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3100" noProof="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noProof="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noProof="0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noProof="0" dirty="0"/>
              <a:t/>
            </a:r>
            <a:br>
              <a:rPr lang="en-GB" noProof="0" dirty="0"/>
            </a:br>
            <a:r>
              <a:rPr lang="en-GB" noProof="0" dirty="0" smtClean="0"/>
              <a:t>	</a:t>
            </a:r>
            <a:endParaRPr lang="en-GB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Shock story 4</a:t>
            </a:r>
            <a:endParaRPr lang="en-GB" noProof="0" dirty="0"/>
          </a:p>
        </p:txBody>
      </p:sp>
      <p:sp>
        <p:nvSpPr>
          <p:cNvPr id="6" name="Rectangle 5"/>
          <p:cNvSpPr/>
          <p:nvPr/>
        </p:nvSpPr>
        <p:spPr>
          <a:xfrm>
            <a:off x="2796540" y="5622338"/>
            <a:ext cx="60043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/>
              <a:t> JENNI BEDFORD </a:t>
            </a:r>
          </a:p>
          <a:p>
            <a:pPr algn="r"/>
            <a:r>
              <a:rPr lang="en-US" sz="1600" dirty="0" smtClean="0">
                <a:hlinkClick r:id="rId2"/>
              </a:rPr>
              <a:t>www.researchgate.net/publication/242692354_Washback</a:t>
            </a:r>
            <a:r>
              <a:rPr lang="en-US" sz="1600" dirty="0">
                <a:hlinkClick r:id="rId2"/>
              </a:rPr>
              <a:t>_-_</a:t>
            </a:r>
            <a:r>
              <a:rPr lang="en-US" sz="1600" dirty="0" smtClean="0">
                <a:hlinkClick r:id="rId2"/>
              </a:rPr>
              <a:t>the_Effect_of_Assessment_on_ESOL_Teaching_and_Learning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1423860" y="3121867"/>
            <a:ext cx="68599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+mj-lt"/>
              </a:rPr>
              <a:t>The </a:t>
            </a:r>
            <a:r>
              <a:rPr lang="en-US" sz="2400" dirty="0">
                <a:latin typeface="+mj-lt"/>
              </a:rPr>
              <a:t>fun has gone out of </a:t>
            </a:r>
            <a:r>
              <a:rPr lang="en-US" sz="2400" dirty="0" smtClean="0">
                <a:latin typeface="+mj-lt"/>
              </a:rPr>
              <a:t>teaching </a:t>
            </a:r>
            <a:r>
              <a:rPr lang="is-IS" sz="2400" dirty="0" smtClean="0">
                <a:latin typeface="+mj-lt"/>
              </a:rPr>
              <a:t>…</a:t>
            </a:r>
            <a:endParaRPr lang="en-US" sz="2400" dirty="0" smtClean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          </a:t>
            </a:r>
            <a:r>
              <a:rPr lang="is-IS" sz="2400" dirty="0" smtClean="0">
                <a:latin typeface="+mj-lt"/>
              </a:rPr>
              <a:t>…</a:t>
            </a:r>
            <a:r>
              <a:rPr lang="en-US" sz="2400" dirty="0" smtClean="0">
                <a:latin typeface="+mj-lt"/>
              </a:rPr>
              <a:t> hectic		</a:t>
            </a:r>
            <a:r>
              <a:rPr lang="is-IS" sz="2400" dirty="0" smtClean="0">
                <a:latin typeface="+mj-lt"/>
              </a:rPr>
              <a:t>… </a:t>
            </a:r>
            <a:r>
              <a:rPr lang="en-US" sz="2400" dirty="0" smtClean="0">
                <a:latin typeface="+mj-lt"/>
              </a:rPr>
              <a:t>unmanageable</a:t>
            </a:r>
          </a:p>
          <a:p>
            <a:r>
              <a:rPr lang="en-US" sz="2400" dirty="0" smtClean="0">
                <a:latin typeface="+mj-lt"/>
              </a:rPr>
              <a:t>		</a:t>
            </a:r>
            <a:r>
              <a:rPr lang="is-IS" sz="2400" dirty="0" smtClean="0">
                <a:latin typeface="+mj-lt"/>
              </a:rPr>
              <a:t>… </a:t>
            </a:r>
            <a:r>
              <a:rPr lang="en-US" sz="2400" dirty="0" smtClean="0">
                <a:latin typeface="+mj-lt"/>
              </a:rPr>
              <a:t>overload     	</a:t>
            </a:r>
            <a:r>
              <a:rPr lang="is-IS" sz="2400" dirty="0" smtClean="0">
                <a:latin typeface="+mj-lt"/>
              </a:rPr>
              <a:t>… </a:t>
            </a:r>
            <a:r>
              <a:rPr lang="en-US" sz="2400" dirty="0" smtClean="0">
                <a:latin typeface="+mj-lt"/>
              </a:rPr>
              <a:t>never-ending</a:t>
            </a:r>
          </a:p>
          <a:p>
            <a:endParaRPr lang="en-US" sz="2400" dirty="0" smtClean="0">
              <a:latin typeface="+mj-lt"/>
            </a:endParaRPr>
          </a:p>
          <a:p>
            <a:endParaRPr lang="en-US" sz="2400" dirty="0" smtClean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702162"/>
            <a:ext cx="706126" cy="8006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71" y="4244623"/>
            <a:ext cx="2082480" cy="22657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8649" y="1388329"/>
            <a:ext cx="67934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Washback - the Effect of Assessment </a:t>
            </a:r>
            <a:r>
              <a:rPr lang="en-US" sz="3200"/>
              <a:t>on </a:t>
            </a:r>
            <a:r>
              <a:rPr lang="en-US" sz="3200" smtClean="0"/>
              <a:t>Teaching &amp; Learning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935348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242852"/>
      </a:accent1>
      <a:accent2>
        <a:srgbClr val="21409A"/>
      </a:accent2>
      <a:accent3>
        <a:srgbClr val="297FD5"/>
      </a:accent3>
      <a:accent4>
        <a:srgbClr val="ACCBF9"/>
      </a:accent4>
      <a:accent5>
        <a:srgbClr val="FFCB05"/>
      </a:accent5>
      <a:accent6>
        <a:srgbClr val="FFEDAB"/>
      </a:accent6>
      <a:hlink>
        <a:srgbClr val="21409A"/>
      </a:hlink>
      <a:folHlink>
        <a:srgbClr val="21409A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CB05"/>
        </a:solidFill>
      </a:spPr>
      <a:bodyPr rtlCol="0" anchor="ctr"/>
      <a:lstStyle>
        <a:defPPr algn="ctr">
          <a:defRPr sz="4000" dirty="0" err="1" smtClean="0">
            <a:solidFill>
              <a:srgbClr val="21409A"/>
            </a:solidFill>
            <a:latin typeface="Frutiger CE 45 Light" panose="02000403040000020004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EUROEXAM_Template_Blue.potx" id="{81717257-B3A0-4215-AC62-457EE68C0E0E}" vid="{C194CAC2-B584-43C8-94BE-1755F9A488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EUROEXAM_Template_Blue_4to3_ratio</Template>
  <TotalTime>7326</TotalTime>
  <Words>2948</Words>
  <Application>Microsoft Macintosh PowerPoint</Application>
  <PresentationFormat>On-screen Show (4:3)</PresentationFormat>
  <Paragraphs>391</Paragraphs>
  <Slides>50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Improve your  surfing skills</vt:lpstr>
      <vt:lpstr>Getting started ...</vt:lpstr>
      <vt:lpstr>Familiar? </vt:lpstr>
      <vt:lpstr>“exams”: What words come to mind?</vt:lpstr>
      <vt:lpstr>Recent reading …</vt:lpstr>
      <vt:lpstr>Shock story 1</vt:lpstr>
      <vt:lpstr>Shock story 2</vt:lpstr>
      <vt:lpstr>Shock story 3</vt:lpstr>
      <vt:lpstr>Shock story 4</vt:lpstr>
      <vt:lpstr>Shock story 5</vt:lpstr>
      <vt:lpstr>Shock story 6</vt:lpstr>
      <vt:lpstr>Shock story 7</vt:lpstr>
      <vt:lpstr>…. and</vt:lpstr>
      <vt:lpstr>What students say (+/- 20)</vt:lpstr>
      <vt:lpstr>What teachers say (+/- 50)</vt:lpstr>
      <vt:lpstr>Terminology</vt:lpstr>
      <vt:lpstr>Positive washback</vt:lpstr>
      <vt:lpstr>Negative washback</vt:lpstr>
      <vt:lpstr>Washback – 3 dimensions</vt:lpstr>
      <vt:lpstr>Effects on the learner</vt:lpstr>
      <vt:lpstr>Outline</vt:lpstr>
      <vt:lpstr>Key issues to address</vt:lpstr>
      <vt:lpstr>Key issues to address (1/4)</vt:lpstr>
      <vt:lpstr>Key issues to address (2/4)</vt:lpstr>
      <vt:lpstr>Key issues to address (3/4)</vt:lpstr>
      <vt:lpstr>Key issues to address (4/4)</vt:lpstr>
      <vt:lpstr>What makes a good test / exam? </vt:lpstr>
      <vt:lpstr>... And if an exam is good, ...</vt:lpstr>
      <vt:lpstr>Euroexam – sample speaking item</vt:lpstr>
      <vt:lpstr>Euroexam – sample speaking item</vt:lpstr>
      <vt:lpstr>Euroexam – sample speaking item</vt:lpstr>
      <vt:lpstr>Euroexam – sample speaking item</vt:lpstr>
      <vt:lpstr>Exam preparation with a coursebook?</vt:lpstr>
      <vt:lpstr>Exam preparation with a coursebook?</vt:lpstr>
      <vt:lpstr>Exam preparation with a coursebook?</vt:lpstr>
      <vt:lpstr>Exam preparation with a coursebook?</vt:lpstr>
      <vt:lpstr>Euroexam – sample tasks</vt:lpstr>
      <vt:lpstr>Euroexam – sample speaking item</vt:lpstr>
      <vt:lpstr>Euroexam – sample speaking item</vt:lpstr>
      <vt:lpstr>Euroexam – sample speaking item</vt:lpstr>
      <vt:lpstr>Euroexam – sample speaking item</vt:lpstr>
      <vt:lpstr>Euroexam – sample listening item</vt:lpstr>
      <vt:lpstr>Euroexam – sample listening item</vt:lpstr>
      <vt:lpstr>Euroexam – sample listening item</vt:lpstr>
      <vt:lpstr>Exam prep – classroom activities</vt:lpstr>
      <vt:lpstr>Exam preparation with a coursebook</vt:lpstr>
      <vt:lpstr>To summarise: </vt:lpstr>
      <vt:lpstr>To summarise, </vt:lpstr>
      <vt:lpstr>Bibliography / References</vt:lpstr>
      <vt:lpstr>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title title </dc:title>
  <dc:creator>Rachel Appleby</dc:creator>
  <cp:lastModifiedBy>Rachel Appleby</cp:lastModifiedBy>
  <cp:revision>267</cp:revision>
  <cp:lastPrinted>2017-05-29T15:28:56Z</cp:lastPrinted>
  <dcterms:created xsi:type="dcterms:W3CDTF">2017-05-16T09:20:20Z</dcterms:created>
  <dcterms:modified xsi:type="dcterms:W3CDTF">2017-06-02T18:23:39Z</dcterms:modified>
</cp:coreProperties>
</file>